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0" r:id="rId4"/>
  </p:sldMasterIdLst>
  <p:notesMasterIdLst>
    <p:notesMasterId r:id="rId61"/>
  </p:notesMasterIdLst>
  <p:sldIdLst>
    <p:sldId id="256" r:id="rId5"/>
    <p:sldId id="304" r:id="rId6"/>
    <p:sldId id="257" r:id="rId7"/>
    <p:sldId id="258" r:id="rId8"/>
    <p:sldId id="259" r:id="rId9"/>
    <p:sldId id="260" r:id="rId10"/>
    <p:sldId id="334" r:id="rId11"/>
    <p:sldId id="261" r:id="rId12"/>
    <p:sldId id="320" r:id="rId13"/>
    <p:sldId id="315" r:id="rId14"/>
    <p:sldId id="322" r:id="rId15"/>
    <p:sldId id="323" r:id="rId16"/>
    <p:sldId id="318" r:id="rId17"/>
    <p:sldId id="324" r:id="rId18"/>
    <p:sldId id="325" r:id="rId19"/>
    <p:sldId id="316" r:id="rId20"/>
    <p:sldId id="313" r:id="rId21"/>
    <p:sldId id="267" r:id="rId22"/>
    <p:sldId id="268" r:id="rId23"/>
    <p:sldId id="314" r:id="rId24"/>
    <p:sldId id="262" r:id="rId25"/>
    <p:sldId id="269" r:id="rId26"/>
    <p:sldId id="277" r:id="rId27"/>
    <p:sldId id="275" r:id="rId28"/>
    <p:sldId id="276" r:id="rId29"/>
    <p:sldId id="274" r:id="rId30"/>
    <p:sldId id="310" r:id="rId31"/>
    <p:sldId id="345" r:id="rId32"/>
    <p:sldId id="346" r:id="rId33"/>
    <p:sldId id="311" r:id="rId34"/>
    <p:sldId id="347" r:id="rId35"/>
    <p:sldId id="328" r:id="rId36"/>
    <p:sldId id="331" r:id="rId37"/>
    <p:sldId id="350" r:id="rId38"/>
    <p:sldId id="344" r:id="rId39"/>
    <p:sldId id="333" r:id="rId40"/>
    <p:sldId id="343" r:id="rId41"/>
    <p:sldId id="342" r:id="rId42"/>
    <p:sldId id="349" r:id="rId43"/>
    <p:sldId id="332" r:id="rId44"/>
    <p:sldId id="351" r:id="rId45"/>
    <p:sldId id="295" r:id="rId46"/>
    <p:sldId id="296" r:id="rId47"/>
    <p:sldId id="292" r:id="rId48"/>
    <p:sldId id="327" r:id="rId49"/>
    <p:sldId id="352" r:id="rId50"/>
    <p:sldId id="355" r:id="rId51"/>
    <p:sldId id="354" r:id="rId52"/>
    <p:sldId id="335" r:id="rId53"/>
    <p:sldId id="341" r:id="rId54"/>
    <p:sldId id="303" r:id="rId55"/>
    <p:sldId id="336" r:id="rId56"/>
    <p:sldId id="337" r:id="rId57"/>
    <p:sldId id="340" r:id="rId58"/>
    <p:sldId id="339" r:id="rId59"/>
    <p:sldId id="272" r:id="rId60"/>
  </p:sldIdLst>
  <p:sldSz cx="18288000" cy="10287000"/>
  <p:notesSz cx="6858000" cy="9144000"/>
  <p:embeddedFontLs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DM Sans" pitchFamily="2" charset="0"/>
      <p:regular r:id="rId66"/>
      <p:bold r:id="rId67"/>
      <p:italic r:id="rId68"/>
      <p:boldItalic r:id="rId69"/>
    </p:embeddedFont>
    <p:embeddedFont>
      <p:font typeface="DM Sans Bold" charset="0"/>
      <p:regular r:id="rId70"/>
      <p:bold r:id="rId71"/>
    </p:embeddedFont>
    <p:embeddedFont>
      <p:font typeface="Open Sans Bold" panose="020B0604020202020204" charset="0"/>
      <p:regular r:id="rId72"/>
      <p:bold r:id="rId73"/>
    </p:embeddedFont>
    <p:embeddedFont>
      <p:font typeface="Rustic Printed" panose="020B0604020202020204" charset="0"/>
      <p:regular r:id="rId7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anoub Kamal Shehata Soliman" initials="AK" lastIdx="1" clrIdx="0">
    <p:extLst>
      <p:ext uri="{19B8F6BF-5375-455C-9EA6-DF929625EA0E}">
        <p15:presenceInfo xmlns:p15="http://schemas.microsoft.com/office/powerpoint/2012/main" userId="S::abanoub21-00226@student.eelu.edu.eg::adb74173-a85a-4ddf-9815-b6f7d2f64d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A5F61-7FBC-6E10-C18F-5C4EE9D1E68C}" v="121" dt="2025-06-10T14:43:12.233"/>
    <p1510:client id="{E39B9901-A699-6BFB-9D4D-E18BDA655854}" v="330" dt="2025-06-10T14:21:30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6379" autoAdjust="0"/>
  </p:normalViewPr>
  <p:slideViewPr>
    <p:cSldViewPr>
      <p:cViewPr varScale="1">
        <p:scale>
          <a:sx n="77" d="100"/>
          <a:sy n="77" d="100"/>
        </p:scale>
        <p:origin x="25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shoy Gamal Wahab" userId="S::beshoy21-01883@student.eelu.edu.eg::3b77d47a-1597-4a38-8b99-9bc1fbe0907d" providerId="AD" clId="Web-{E39B9901-A699-6BFB-9D4D-E18BDA655854}"/>
    <pc:docChg chg="addSld delSld modSld">
      <pc:chgData name="Beshoy Gamal Wahab" userId="S::beshoy21-01883@student.eelu.edu.eg::3b77d47a-1597-4a38-8b99-9bc1fbe0907d" providerId="AD" clId="Web-{E39B9901-A699-6BFB-9D4D-E18BDA655854}" dt="2025-06-10T14:21:30.075" v="223" actId="1076"/>
      <pc:docMkLst>
        <pc:docMk/>
      </pc:docMkLst>
      <pc:sldChg chg="modSp">
        <pc:chgData name="Beshoy Gamal Wahab" userId="S::beshoy21-01883@student.eelu.edu.eg::3b77d47a-1597-4a38-8b99-9bc1fbe0907d" providerId="AD" clId="Web-{E39B9901-A699-6BFB-9D4D-E18BDA655854}" dt="2025-06-10T12:11:40.558" v="10" actId="1076"/>
        <pc:sldMkLst>
          <pc:docMk/>
          <pc:sldMk cId="0" sldId="259"/>
        </pc:sldMkLst>
        <pc:spChg chg="mod">
          <ac:chgData name="Beshoy Gamal Wahab" userId="S::beshoy21-01883@student.eelu.edu.eg::3b77d47a-1597-4a38-8b99-9bc1fbe0907d" providerId="AD" clId="Web-{E39B9901-A699-6BFB-9D4D-E18BDA655854}" dt="2025-06-10T12:11:30.573" v="8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Beshoy Gamal Wahab" userId="S::beshoy21-01883@student.eelu.edu.eg::3b77d47a-1597-4a38-8b99-9bc1fbe0907d" providerId="AD" clId="Web-{E39B9901-A699-6BFB-9D4D-E18BDA655854}" dt="2025-06-10T12:11:40.558" v="10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Beshoy Gamal Wahab" userId="S::beshoy21-01883@student.eelu.edu.eg::3b77d47a-1597-4a38-8b99-9bc1fbe0907d" providerId="AD" clId="Web-{E39B9901-A699-6BFB-9D4D-E18BDA655854}" dt="2025-06-10T12:11:36.995" v="9" actId="1076"/>
          <ac:spMkLst>
            <pc:docMk/>
            <pc:sldMk cId="0" sldId="259"/>
            <ac:spMk id="9" creationId="{00000000-0000-0000-0000-000000000000}"/>
          </ac:spMkLst>
        </pc:spChg>
      </pc:sldChg>
      <pc:sldChg chg="modSp">
        <pc:chgData name="Beshoy Gamal Wahab" userId="S::beshoy21-01883@student.eelu.edu.eg::3b77d47a-1597-4a38-8b99-9bc1fbe0907d" providerId="AD" clId="Web-{E39B9901-A699-6BFB-9D4D-E18BDA655854}" dt="2025-06-10T12:12:43.792" v="14" actId="1076"/>
        <pc:sldMkLst>
          <pc:docMk/>
          <pc:sldMk cId="0" sldId="260"/>
        </pc:sldMkLst>
        <pc:spChg chg="mod">
          <ac:chgData name="Beshoy Gamal Wahab" userId="S::beshoy21-01883@student.eelu.edu.eg::3b77d47a-1597-4a38-8b99-9bc1fbe0907d" providerId="AD" clId="Web-{E39B9901-A699-6BFB-9D4D-E18BDA655854}" dt="2025-06-10T12:12:43.761" v="13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Beshoy Gamal Wahab" userId="S::beshoy21-01883@student.eelu.edu.eg::3b77d47a-1597-4a38-8b99-9bc1fbe0907d" providerId="AD" clId="Web-{E39B9901-A699-6BFB-9D4D-E18BDA655854}" dt="2025-06-10T12:12:43.792" v="14" actId="1076"/>
          <ac:spMkLst>
            <pc:docMk/>
            <pc:sldMk cId="0" sldId="260"/>
            <ac:spMk id="13" creationId="{00000000-0000-0000-0000-000000000000}"/>
          </ac:spMkLst>
        </pc:spChg>
      </pc:sldChg>
      <pc:sldChg chg="modSp">
        <pc:chgData name="Beshoy Gamal Wahab" userId="S::beshoy21-01883@student.eelu.edu.eg::3b77d47a-1597-4a38-8b99-9bc1fbe0907d" providerId="AD" clId="Web-{E39B9901-A699-6BFB-9D4D-E18BDA655854}" dt="2025-06-10T12:33:30.455" v="142" actId="20577"/>
        <pc:sldMkLst>
          <pc:docMk/>
          <pc:sldMk cId="0" sldId="268"/>
        </pc:sldMkLst>
        <pc:spChg chg="mod">
          <ac:chgData name="Beshoy Gamal Wahab" userId="S::beshoy21-01883@student.eelu.edu.eg::3b77d47a-1597-4a38-8b99-9bc1fbe0907d" providerId="AD" clId="Web-{E39B9901-A699-6BFB-9D4D-E18BDA655854}" dt="2025-06-10T12:33:30.455" v="142" actId="20577"/>
          <ac:spMkLst>
            <pc:docMk/>
            <pc:sldMk cId="0" sldId="268"/>
            <ac:spMk id="11" creationId="{00000000-0000-0000-0000-000000000000}"/>
          </ac:spMkLst>
        </pc:spChg>
      </pc:sldChg>
      <pc:sldChg chg="modSp">
        <pc:chgData name="Beshoy Gamal Wahab" userId="S::beshoy21-01883@student.eelu.edu.eg::3b77d47a-1597-4a38-8b99-9bc1fbe0907d" providerId="AD" clId="Web-{E39B9901-A699-6BFB-9D4D-E18BDA655854}" dt="2025-06-10T12:49:05.445" v="148" actId="1076"/>
        <pc:sldMkLst>
          <pc:docMk/>
          <pc:sldMk cId="138103579" sldId="310"/>
        </pc:sldMkLst>
        <pc:picChg chg="mod modCrop">
          <ac:chgData name="Beshoy Gamal Wahab" userId="S::beshoy21-01883@student.eelu.edu.eg::3b77d47a-1597-4a38-8b99-9bc1fbe0907d" providerId="AD" clId="Web-{E39B9901-A699-6BFB-9D4D-E18BDA655854}" dt="2025-06-10T12:49:05.445" v="148" actId="1076"/>
          <ac:picMkLst>
            <pc:docMk/>
            <pc:sldMk cId="138103579" sldId="310"/>
            <ac:picMk id="14" creationId="{2636902B-28FC-062D-948D-81412F98FF6F}"/>
          </ac:picMkLst>
        </pc:picChg>
      </pc:sldChg>
      <pc:sldChg chg="addSp modSp">
        <pc:chgData name="Beshoy Gamal Wahab" userId="S::beshoy21-01883@student.eelu.edu.eg::3b77d47a-1597-4a38-8b99-9bc1fbe0907d" providerId="AD" clId="Web-{E39B9901-A699-6BFB-9D4D-E18BDA655854}" dt="2025-06-10T13:26:15.754" v="175" actId="14100"/>
        <pc:sldMkLst>
          <pc:docMk/>
          <pc:sldMk cId="3191025595" sldId="311"/>
        </pc:sldMkLst>
        <pc:picChg chg="add mod modCrop">
          <ac:chgData name="Beshoy Gamal Wahab" userId="S::beshoy21-01883@student.eelu.edu.eg::3b77d47a-1597-4a38-8b99-9bc1fbe0907d" providerId="AD" clId="Web-{E39B9901-A699-6BFB-9D4D-E18BDA655854}" dt="2025-06-10T13:26:15.754" v="175" actId="14100"/>
          <ac:picMkLst>
            <pc:docMk/>
            <pc:sldMk cId="3191025595" sldId="311"/>
            <ac:picMk id="3" creationId="{7C5A37E9-FA62-2312-E790-A4466944103C}"/>
          </ac:picMkLst>
        </pc:picChg>
        <pc:picChg chg="mod modCrop">
          <ac:chgData name="Beshoy Gamal Wahab" userId="S::beshoy21-01883@student.eelu.edu.eg::3b77d47a-1597-4a38-8b99-9bc1fbe0907d" providerId="AD" clId="Web-{E39B9901-A699-6BFB-9D4D-E18BDA655854}" dt="2025-06-10T13:26:08.504" v="173" actId="14100"/>
          <ac:picMkLst>
            <pc:docMk/>
            <pc:sldMk cId="3191025595" sldId="311"/>
            <ac:picMk id="12" creationId="{C5D26930-F8A9-40B1-6389-9BDE5506C856}"/>
          </ac:picMkLst>
        </pc:picChg>
      </pc:sldChg>
      <pc:sldChg chg="modSp">
        <pc:chgData name="Beshoy Gamal Wahab" userId="S::beshoy21-01883@student.eelu.edu.eg::3b77d47a-1597-4a38-8b99-9bc1fbe0907d" providerId="AD" clId="Web-{E39B9901-A699-6BFB-9D4D-E18BDA655854}" dt="2025-06-10T12:24:37.374" v="88" actId="1076"/>
        <pc:sldMkLst>
          <pc:docMk/>
          <pc:sldMk cId="489534028" sldId="318"/>
        </pc:sldMkLst>
        <pc:picChg chg="mod modCrop">
          <ac:chgData name="Beshoy Gamal Wahab" userId="S::beshoy21-01883@student.eelu.edu.eg::3b77d47a-1597-4a38-8b99-9bc1fbe0907d" providerId="AD" clId="Web-{E39B9901-A699-6BFB-9D4D-E18BDA655854}" dt="2025-06-10T12:24:37.374" v="88" actId="1076"/>
          <ac:picMkLst>
            <pc:docMk/>
            <pc:sldMk cId="489534028" sldId="318"/>
            <ac:picMk id="6" creationId="{5076D836-1410-D7F1-9A30-77836936560F}"/>
          </ac:picMkLst>
        </pc:picChg>
      </pc:sldChg>
      <pc:sldChg chg="modSp">
        <pc:chgData name="Beshoy Gamal Wahab" userId="S::beshoy21-01883@student.eelu.edu.eg::3b77d47a-1597-4a38-8b99-9bc1fbe0907d" providerId="AD" clId="Web-{E39B9901-A699-6BFB-9D4D-E18BDA655854}" dt="2025-06-10T12:15:51.809" v="33" actId="20577"/>
        <pc:sldMkLst>
          <pc:docMk/>
          <pc:sldMk cId="2904025082" sldId="320"/>
        </pc:sldMkLst>
        <pc:spChg chg="mod">
          <ac:chgData name="Beshoy Gamal Wahab" userId="S::beshoy21-01883@student.eelu.edu.eg::3b77d47a-1597-4a38-8b99-9bc1fbe0907d" providerId="AD" clId="Web-{E39B9901-A699-6BFB-9D4D-E18BDA655854}" dt="2025-06-10T12:15:51.809" v="33" actId="20577"/>
          <ac:spMkLst>
            <pc:docMk/>
            <pc:sldMk cId="2904025082" sldId="320"/>
            <ac:spMk id="19" creationId="{3AE63581-D979-FB36-751A-346990296DA3}"/>
          </ac:spMkLst>
        </pc:spChg>
      </pc:sldChg>
      <pc:sldChg chg="modSp">
        <pc:chgData name="Beshoy Gamal Wahab" userId="S::beshoy21-01883@student.eelu.edu.eg::3b77d47a-1597-4a38-8b99-9bc1fbe0907d" providerId="AD" clId="Web-{E39B9901-A699-6BFB-9D4D-E18BDA655854}" dt="2025-06-10T12:21:27.373" v="75" actId="20577"/>
        <pc:sldMkLst>
          <pc:docMk/>
          <pc:sldMk cId="1950453051" sldId="323"/>
        </pc:sldMkLst>
        <pc:spChg chg="mod">
          <ac:chgData name="Beshoy Gamal Wahab" userId="S::beshoy21-01883@student.eelu.edu.eg::3b77d47a-1597-4a38-8b99-9bc1fbe0907d" providerId="AD" clId="Web-{E39B9901-A699-6BFB-9D4D-E18BDA655854}" dt="2025-06-10T12:21:27.373" v="75" actId="20577"/>
          <ac:spMkLst>
            <pc:docMk/>
            <pc:sldMk cId="1950453051" sldId="323"/>
            <ac:spMk id="3" creationId="{785964F8-4A5D-E352-45EC-E9D4ED94C37B}"/>
          </ac:spMkLst>
        </pc:spChg>
      </pc:sldChg>
      <pc:sldChg chg="modSp">
        <pc:chgData name="Beshoy Gamal Wahab" userId="S::beshoy21-01883@student.eelu.edu.eg::3b77d47a-1597-4a38-8b99-9bc1fbe0907d" providerId="AD" clId="Web-{E39B9901-A699-6BFB-9D4D-E18BDA655854}" dt="2025-06-10T12:31:23.814" v="126" actId="1076"/>
        <pc:sldMkLst>
          <pc:docMk/>
          <pc:sldMk cId="3076603792" sldId="325"/>
        </pc:sldMkLst>
        <pc:picChg chg="mod">
          <ac:chgData name="Beshoy Gamal Wahab" userId="S::beshoy21-01883@student.eelu.edu.eg::3b77d47a-1597-4a38-8b99-9bc1fbe0907d" providerId="AD" clId="Web-{E39B9901-A699-6BFB-9D4D-E18BDA655854}" dt="2025-06-10T12:30:55.064" v="117" actId="1076"/>
          <ac:picMkLst>
            <pc:docMk/>
            <pc:sldMk cId="3076603792" sldId="325"/>
            <ac:picMk id="6" creationId="{A04C0B5A-0B2C-A525-4B50-BAA379C13CB8}"/>
          </ac:picMkLst>
        </pc:picChg>
        <pc:picChg chg="mod modCrop">
          <ac:chgData name="Beshoy Gamal Wahab" userId="S::beshoy21-01883@student.eelu.edu.eg::3b77d47a-1597-4a38-8b99-9bc1fbe0907d" providerId="AD" clId="Web-{E39B9901-A699-6BFB-9D4D-E18BDA655854}" dt="2025-06-10T12:31:14.673" v="121" actId="1076"/>
          <ac:picMkLst>
            <pc:docMk/>
            <pc:sldMk cId="3076603792" sldId="325"/>
            <ac:picMk id="8" creationId="{0B79A7CE-1C17-F6FE-BBC4-C1C5E69B80F7}"/>
          </ac:picMkLst>
        </pc:picChg>
        <pc:picChg chg="mod modCrop">
          <ac:chgData name="Beshoy Gamal Wahab" userId="S::beshoy21-01883@student.eelu.edu.eg::3b77d47a-1597-4a38-8b99-9bc1fbe0907d" providerId="AD" clId="Web-{E39B9901-A699-6BFB-9D4D-E18BDA655854}" dt="2025-06-10T12:31:23.814" v="126" actId="1076"/>
          <ac:picMkLst>
            <pc:docMk/>
            <pc:sldMk cId="3076603792" sldId="325"/>
            <ac:picMk id="11" creationId="{6A05AC0C-6CE4-124A-FF81-89004413106A}"/>
          </ac:picMkLst>
        </pc:picChg>
      </pc:sldChg>
      <pc:sldChg chg="delSp modSp add replId">
        <pc:chgData name="Beshoy Gamal Wahab" userId="S::beshoy21-01883@student.eelu.edu.eg::3b77d47a-1597-4a38-8b99-9bc1fbe0907d" providerId="AD" clId="Web-{E39B9901-A699-6BFB-9D4D-E18BDA655854}" dt="2025-06-10T13:46:22.854" v="187" actId="1076"/>
        <pc:sldMkLst>
          <pc:docMk/>
          <pc:sldMk cId="3564366833" sldId="328"/>
        </pc:sldMkLst>
        <pc:picChg chg="mod modCrop">
          <ac:chgData name="Beshoy Gamal Wahab" userId="S::beshoy21-01883@student.eelu.edu.eg::3b77d47a-1597-4a38-8b99-9bc1fbe0907d" providerId="AD" clId="Web-{E39B9901-A699-6BFB-9D4D-E18BDA655854}" dt="2025-06-10T13:46:22.854" v="187" actId="1076"/>
          <ac:picMkLst>
            <pc:docMk/>
            <pc:sldMk cId="3564366833" sldId="328"/>
            <ac:picMk id="3" creationId="{829F404A-FF6B-0C6B-1A7C-B21599DF6E68}"/>
          </ac:picMkLst>
        </pc:picChg>
        <pc:picChg chg="del">
          <ac:chgData name="Beshoy Gamal Wahab" userId="S::beshoy21-01883@student.eelu.edu.eg::3b77d47a-1597-4a38-8b99-9bc1fbe0907d" providerId="AD" clId="Web-{E39B9901-A699-6BFB-9D4D-E18BDA655854}" dt="2025-06-10T13:32:48.100" v="177"/>
          <ac:picMkLst>
            <pc:docMk/>
            <pc:sldMk cId="3564366833" sldId="328"/>
            <ac:picMk id="12" creationId="{1D987061-6A36-3724-2029-7DA49E2939C9}"/>
          </ac:picMkLst>
        </pc:picChg>
      </pc:sldChg>
      <pc:sldChg chg="add del replId">
        <pc:chgData name="Beshoy Gamal Wahab" userId="S::beshoy21-01883@student.eelu.edu.eg::3b77d47a-1597-4a38-8b99-9bc1fbe0907d" providerId="AD" clId="Web-{E39B9901-A699-6BFB-9D4D-E18BDA655854}" dt="2025-06-10T13:47:47.886" v="205"/>
        <pc:sldMkLst>
          <pc:docMk/>
          <pc:sldMk cId="3557638887" sldId="329"/>
        </pc:sldMkLst>
      </pc:sldChg>
      <pc:sldChg chg="add del replId">
        <pc:chgData name="Beshoy Gamal Wahab" userId="S::beshoy21-01883@student.eelu.edu.eg::3b77d47a-1597-4a38-8b99-9bc1fbe0907d" providerId="AD" clId="Web-{E39B9901-A699-6BFB-9D4D-E18BDA655854}" dt="2025-06-10T13:47:47.199" v="204"/>
        <pc:sldMkLst>
          <pc:docMk/>
          <pc:sldMk cId="2657570974" sldId="330"/>
        </pc:sldMkLst>
      </pc:sldChg>
      <pc:sldChg chg="modSp add replId">
        <pc:chgData name="Beshoy Gamal Wahab" userId="S::beshoy21-01883@student.eelu.edu.eg::3b77d47a-1597-4a38-8b99-9bc1fbe0907d" providerId="AD" clId="Web-{E39B9901-A699-6BFB-9D4D-E18BDA655854}" dt="2025-06-10T14:11:32.752" v="217" actId="1076"/>
        <pc:sldMkLst>
          <pc:docMk/>
          <pc:sldMk cId="2344147482" sldId="331"/>
        </pc:sldMkLst>
        <pc:spChg chg="mod">
          <ac:chgData name="Beshoy Gamal Wahab" userId="S::beshoy21-01883@student.eelu.edu.eg::3b77d47a-1597-4a38-8b99-9bc1fbe0907d" providerId="AD" clId="Web-{E39B9901-A699-6BFB-9D4D-E18BDA655854}" dt="2025-06-10T14:11:02.205" v="211" actId="1076"/>
          <ac:spMkLst>
            <pc:docMk/>
            <pc:sldMk cId="2344147482" sldId="331"/>
            <ac:spMk id="2" creationId="{8AF4BE13-8C90-9307-C35A-EC4994BD6ED4}"/>
          </ac:spMkLst>
        </pc:spChg>
        <pc:spChg chg="mod">
          <ac:chgData name="Beshoy Gamal Wahab" userId="S::beshoy21-01883@student.eelu.edu.eg::3b77d47a-1597-4a38-8b99-9bc1fbe0907d" providerId="AD" clId="Web-{E39B9901-A699-6BFB-9D4D-E18BDA655854}" dt="2025-06-10T13:47:16.011" v="203" actId="20577"/>
          <ac:spMkLst>
            <pc:docMk/>
            <pc:sldMk cId="2344147482" sldId="331"/>
            <ac:spMk id="13" creationId="{69F78A8C-BD3B-B6F2-A36A-C66529024321}"/>
          </ac:spMkLst>
        </pc:spChg>
        <pc:picChg chg="mod modCrop">
          <ac:chgData name="Beshoy Gamal Wahab" userId="S::beshoy21-01883@student.eelu.edu.eg::3b77d47a-1597-4a38-8b99-9bc1fbe0907d" providerId="AD" clId="Web-{E39B9901-A699-6BFB-9D4D-E18BDA655854}" dt="2025-06-10T14:11:32.752" v="217" actId="1076"/>
          <ac:picMkLst>
            <pc:docMk/>
            <pc:sldMk cId="2344147482" sldId="331"/>
            <ac:picMk id="3" creationId="{6BE51EB8-3242-9630-ADD6-0A48C2529841}"/>
          </ac:picMkLst>
        </pc:picChg>
      </pc:sldChg>
      <pc:sldChg chg="add replId">
        <pc:chgData name="Beshoy Gamal Wahab" userId="S::beshoy21-01883@student.eelu.edu.eg::3b77d47a-1597-4a38-8b99-9bc1fbe0907d" providerId="AD" clId="Web-{E39B9901-A699-6BFB-9D4D-E18BDA655854}" dt="2025-06-10T13:47:50.886" v="206"/>
        <pc:sldMkLst>
          <pc:docMk/>
          <pc:sldMk cId="3685489942" sldId="332"/>
        </pc:sldMkLst>
      </pc:sldChg>
      <pc:sldChg chg="modSp add replId">
        <pc:chgData name="Beshoy Gamal Wahab" userId="S::beshoy21-01883@student.eelu.edu.eg::3b77d47a-1597-4a38-8b99-9bc1fbe0907d" providerId="AD" clId="Web-{E39B9901-A699-6BFB-9D4D-E18BDA655854}" dt="2025-06-10T14:21:30.075" v="223" actId="1076"/>
        <pc:sldMkLst>
          <pc:docMk/>
          <pc:sldMk cId="4125481028" sldId="333"/>
        </pc:sldMkLst>
        <pc:picChg chg="mod modCrop">
          <ac:chgData name="Beshoy Gamal Wahab" userId="S::beshoy21-01883@student.eelu.edu.eg::3b77d47a-1597-4a38-8b99-9bc1fbe0907d" providerId="AD" clId="Web-{E39B9901-A699-6BFB-9D4D-E18BDA655854}" dt="2025-06-10T14:21:30.075" v="223" actId="1076"/>
          <ac:picMkLst>
            <pc:docMk/>
            <pc:sldMk cId="4125481028" sldId="333"/>
            <ac:picMk id="3" creationId="{4D7F2D2B-4CD2-D923-9D80-206EF7FFFC39}"/>
          </ac:picMkLst>
        </pc:picChg>
      </pc:sldChg>
    </pc:docChg>
  </pc:docChgLst>
  <pc:docChgLst>
    <pc:chgData name="Beshoy Gamal Wahab" userId="S::beshoy21-01883@student.eelu.edu.eg::3b77d47a-1597-4a38-8b99-9bc1fbe0907d" providerId="AD" clId="Web-{48FA5F61-7FBC-6E10-C18F-5C4EE9D1E68C}"/>
    <pc:docChg chg="modSld">
      <pc:chgData name="Beshoy Gamal Wahab" userId="S::beshoy21-01883@student.eelu.edu.eg::3b77d47a-1597-4a38-8b99-9bc1fbe0907d" providerId="AD" clId="Web-{48FA5F61-7FBC-6E10-C18F-5C4EE9D1E68C}" dt="2025-06-10T14:43:12.233" v="111" actId="1076"/>
      <pc:docMkLst>
        <pc:docMk/>
      </pc:docMkLst>
      <pc:sldChg chg="addSp modSp">
        <pc:chgData name="Beshoy Gamal Wahab" userId="S::beshoy21-01883@student.eelu.edu.eg::3b77d47a-1597-4a38-8b99-9bc1fbe0907d" providerId="AD" clId="Web-{48FA5F61-7FBC-6E10-C18F-5C4EE9D1E68C}" dt="2025-06-10T14:40:24.153" v="84" actId="1076"/>
        <pc:sldMkLst>
          <pc:docMk/>
          <pc:sldMk cId="1415575552" sldId="292"/>
        </pc:sldMkLst>
        <pc:picChg chg="add mod modCrop">
          <ac:chgData name="Beshoy Gamal Wahab" userId="S::beshoy21-01883@student.eelu.edu.eg::3b77d47a-1597-4a38-8b99-9bc1fbe0907d" providerId="AD" clId="Web-{48FA5F61-7FBC-6E10-C18F-5C4EE9D1E68C}" dt="2025-06-10T14:40:24.153" v="84" actId="1076"/>
          <ac:picMkLst>
            <pc:docMk/>
            <pc:sldMk cId="1415575552" sldId="292"/>
            <ac:picMk id="3" creationId="{45729C6A-1EBA-4795-1CB4-98D72F7D29FD}"/>
          </ac:picMkLst>
        </pc:picChg>
        <pc:picChg chg="mod modCrop">
          <ac:chgData name="Beshoy Gamal Wahab" userId="S::beshoy21-01883@student.eelu.edu.eg::3b77d47a-1597-4a38-8b99-9bc1fbe0907d" providerId="AD" clId="Web-{48FA5F61-7FBC-6E10-C18F-5C4EE9D1E68C}" dt="2025-06-10T14:40:20.028" v="83" actId="1076"/>
          <ac:picMkLst>
            <pc:docMk/>
            <pc:sldMk cId="1415575552" sldId="292"/>
            <ac:picMk id="20" creationId="{284BE10D-1AEA-B2A9-2034-2DEB357902D1}"/>
          </ac:picMkLst>
        </pc:picChg>
      </pc:sldChg>
      <pc:sldChg chg="delSp modSp">
        <pc:chgData name="Beshoy Gamal Wahab" userId="S::beshoy21-01883@student.eelu.edu.eg::3b77d47a-1597-4a38-8b99-9bc1fbe0907d" providerId="AD" clId="Web-{48FA5F61-7FBC-6E10-C18F-5C4EE9D1E68C}" dt="2025-06-10T14:28:26.103" v="35" actId="1076"/>
        <pc:sldMkLst>
          <pc:docMk/>
          <pc:sldMk cId="631112691" sldId="295"/>
        </pc:sldMkLst>
        <pc:spChg chg="del mod">
          <ac:chgData name="Beshoy Gamal Wahab" userId="S::beshoy21-01883@student.eelu.edu.eg::3b77d47a-1597-4a38-8b99-9bc1fbe0907d" providerId="AD" clId="Web-{48FA5F61-7FBC-6E10-C18F-5C4EE9D1E68C}" dt="2025-06-10T14:27:15.540" v="21"/>
          <ac:spMkLst>
            <pc:docMk/>
            <pc:sldMk cId="631112691" sldId="295"/>
            <ac:spMk id="19" creationId="{C68BEE1F-035F-2FEC-9F98-0568388EB7F1}"/>
          </ac:spMkLst>
        </pc:spChg>
        <pc:picChg chg="mod modCrop">
          <ac:chgData name="Beshoy Gamal Wahab" userId="S::beshoy21-01883@student.eelu.edu.eg::3b77d47a-1597-4a38-8b99-9bc1fbe0907d" providerId="AD" clId="Web-{48FA5F61-7FBC-6E10-C18F-5C4EE9D1E68C}" dt="2025-06-10T14:28:26.103" v="35" actId="1076"/>
          <ac:picMkLst>
            <pc:docMk/>
            <pc:sldMk cId="631112691" sldId="295"/>
            <ac:picMk id="15" creationId="{D8C66DB4-809C-0317-D74B-492417AF04A8}"/>
          </ac:picMkLst>
        </pc:picChg>
      </pc:sldChg>
      <pc:sldChg chg="modSp">
        <pc:chgData name="Beshoy Gamal Wahab" userId="S::beshoy21-01883@student.eelu.edu.eg::3b77d47a-1597-4a38-8b99-9bc1fbe0907d" providerId="AD" clId="Web-{48FA5F61-7FBC-6E10-C18F-5C4EE9D1E68C}" dt="2025-06-10T14:32:12.760" v="37"/>
        <pc:sldMkLst>
          <pc:docMk/>
          <pc:sldMk cId="3274827630" sldId="296"/>
        </pc:sldMkLst>
        <pc:picChg chg="mod">
          <ac:chgData name="Beshoy Gamal Wahab" userId="S::beshoy21-01883@student.eelu.edu.eg::3b77d47a-1597-4a38-8b99-9bc1fbe0907d" providerId="AD" clId="Web-{48FA5F61-7FBC-6E10-C18F-5C4EE9D1E68C}" dt="2025-06-10T14:32:12.760" v="37"/>
          <ac:picMkLst>
            <pc:docMk/>
            <pc:sldMk cId="3274827630" sldId="296"/>
            <ac:picMk id="4" creationId="{CB107ABB-A72F-7AB3-ACE8-2A7CC032B0D0}"/>
          </ac:picMkLst>
        </pc:picChg>
      </pc:sldChg>
      <pc:sldChg chg="addSp delSp modSp">
        <pc:chgData name="Beshoy Gamal Wahab" userId="S::beshoy21-01883@student.eelu.edu.eg::3b77d47a-1597-4a38-8b99-9bc1fbe0907d" providerId="AD" clId="Web-{48FA5F61-7FBC-6E10-C18F-5C4EE9D1E68C}" dt="2025-06-10T14:43:12.233" v="111" actId="1076"/>
        <pc:sldMkLst>
          <pc:docMk/>
          <pc:sldMk cId="1309731443" sldId="297"/>
        </pc:sldMkLst>
        <pc:spChg chg="add del">
          <ac:chgData name="Beshoy Gamal Wahab" userId="S::beshoy21-01883@student.eelu.edu.eg::3b77d47a-1597-4a38-8b99-9bc1fbe0907d" providerId="AD" clId="Web-{48FA5F61-7FBC-6E10-C18F-5C4EE9D1E68C}" dt="2025-06-10T14:42:55.936" v="107"/>
          <ac:spMkLst>
            <pc:docMk/>
            <pc:sldMk cId="1309731443" sldId="297"/>
            <ac:spMk id="4" creationId="{0EAE2FD8-4ECF-2C65-4211-FD8FE71F5C68}"/>
          </ac:spMkLst>
        </pc:spChg>
        <pc:picChg chg="add mod">
          <ac:chgData name="Beshoy Gamal Wahab" userId="S::beshoy21-01883@student.eelu.edu.eg::3b77d47a-1597-4a38-8b99-9bc1fbe0907d" providerId="AD" clId="Web-{48FA5F61-7FBC-6E10-C18F-5C4EE9D1E68C}" dt="2025-06-10T14:43:12.233" v="111" actId="1076"/>
          <ac:picMkLst>
            <pc:docMk/>
            <pc:sldMk cId="1309731443" sldId="297"/>
            <ac:picMk id="3" creationId="{C4134307-3581-41D4-1A59-0112E2A219EB}"/>
          </ac:picMkLst>
        </pc:picChg>
        <pc:picChg chg="mod modCrop">
          <ac:chgData name="Beshoy Gamal Wahab" userId="S::beshoy21-01883@student.eelu.edu.eg::3b77d47a-1597-4a38-8b99-9bc1fbe0907d" providerId="AD" clId="Web-{48FA5F61-7FBC-6E10-C18F-5C4EE9D1E68C}" dt="2025-06-10T14:43:11.123" v="110" actId="1076"/>
          <ac:picMkLst>
            <pc:docMk/>
            <pc:sldMk cId="1309731443" sldId="297"/>
            <ac:picMk id="18" creationId="{46D00D97-B223-1CE5-0633-960B3372B648}"/>
          </ac:picMkLst>
        </pc:picChg>
      </pc:sldChg>
      <pc:sldChg chg="modSp">
        <pc:chgData name="Beshoy Gamal Wahab" userId="S::beshoy21-01883@student.eelu.edu.eg::3b77d47a-1597-4a38-8b99-9bc1fbe0907d" providerId="AD" clId="Web-{48FA5F61-7FBC-6E10-C18F-5C4EE9D1E68C}" dt="2025-06-10T14:37:07.168" v="63" actId="1076"/>
        <pc:sldMkLst>
          <pc:docMk/>
          <pc:sldMk cId="2682405231" sldId="327"/>
        </pc:sldMkLst>
        <pc:spChg chg="mod">
          <ac:chgData name="Beshoy Gamal Wahab" userId="S::beshoy21-01883@student.eelu.edu.eg::3b77d47a-1597-4a38-8b99-9bc1fbe0907d" providerId="AD" clId="Web-{48FA5F61-7FBC-6E10-C18F-5C4EE9D1E68C}" dt="2025-06-10T14:34:14.073" v="47" actId="20577"/>
          <ac:spMkLst>
            <pc:docMk/>
            <pc:sldMk cId="2682405231" sldId="327"/>
            <ac:spMk id="19" creationId="{17186D2F-A85F-324D-E55E-E5B8BC385F11}"/>
          </ac:spMkLst>
        </pc:spChg>
        <pc:picChg chg="mod modCrop">
          <ac:chgData name="Beshoy Gamal Wahab" userId="S::beshoy21-01883@student.eelu.edu.eg::3b77d47a-1597-4a38-8b99-9bc1fbe0907d" providerId="AD" clId="Web-{48FA5F61-7FBC-6E10-C18F-5C4EE9D1E68C}" dt="2025-06-10T14:37:07.168" v="63" actId="1076"/>
          <ac:picMkLst>
            <pc:docMk/>
            <pc:sldMk cId="2682405231" sldId="327"/>
            <ac:picMk id="4" creationId="{9622EA97-8DEC-345F-7A15-556CCA918F54}"/>
          </ac:picMkLst>
        </pc:picChg>
      </pc:sldChg>
      <pc:sldChg chg="modSp">
        <pc:chgData name="Beshoy Gamal Wahab" userId="S::beshoy21-01883@student.eelu.edu.eg::3b77d47a-1597-4a38-8b99-9bc1fbe0907d" providerId="AD" clId="Web-{48FA5F61-7FBC-6E10-C18F-5C4EE9D1E68C}" dt="2025-06-10T14:25:40.180" v="18" actId="14100"/>
        <pc:sldMkLst>
          <pc:docMk/>
          <pc:sldMk cId="3685489942" sldId="332"/>
        </pc:sldMkLst>
        <pc:picChg chg="mod modCrop">
          <ac:chgData name="Beshoy Gamal Wahab" userId="S::beshoy21-01883@student.eelu.edu.eg::3b77d47a-1597-4a38-8b99-9bc1fbe0907d" providerId="AD" clId="Web-{48FA5F61-7FBC-6E10-C18F-5C4EE9D1E68C}" dt="2025-06-10T14:25:40.180" v="18" actId="14100"/>
          <ac:picMkLst>
            <pc:docMk/>
            <pc:sldMk cId="3685489942" sldId="332"/>
            <ac:picMk id="3" creationId="{79A7E273-A40C-ED01-962C-8A716CF8EA47}"/>
          </ac:picMkLst>
        </pc:picChg>
      </pc:sldChg>
      <pc:sldChg chg="modSp">
        <pc:chgData name="Beshoy Gamal Wahab" userId="S::beshoy21-01883@student.eelu.edu.eg::3b77d47a-1597-4a38-8b99-9bc1fbe0907d" providerId="AD" clId="Web-{48FA5F61-7FBC-6E10-C18F-5C4EE9D1E68C}" dt="2025-06-10T14:22:41.663" v="0" actId="14100"/>
        <pc:sldMkLst>
          <pc:docMk/>
          <pc:sldMk cId="4125481028" sldId="333"/>
        </pc:sldMkLst>
        <pc:picChg chg="mod">
          <ac:chgData name="Beshoy Gamal Wahab" userId="S::beshoy21-01883@student.eelu.edu.eg::3b77d47a-1597-4a38-8b99-9bc1fbe0907d" providerId="AD" clId="Web-{48FA5F61-7FBC-6E10-C18F-5C4EE9D1E68C}" dt="2025-06-10T14:22:41.663" v="0" actId="14100"/>
          <ac:picMkLst>
            <pc:docMk/>
            <pc:sldMk cId="4125481028" sldId="333"/>
            <ac:picMk id="3" creationId="{4D7F2D2B-4CD2-D923-9D80-206EF7FFFC3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7T18:03:04.347" idx="1">
    <p:pos x="11520" y="-2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A63F9-FD47-4788-AE90-8F40F649170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94EA8-3940-4500-A065-0D4E940EC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3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4EA8-3940-4500-A065-0D4E940EC4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0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2605" y="1418870"/>
            <a:ext cx="12955610" cy="3927831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2606" y="5346701"/>
            <a:ext cx="12955608" cy="160664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90686" y="493961"/>
            <a:ext cx="8915502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86589" y="202395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1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32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87064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95405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12963419" y="4570374"/>
            <a:ext cx="6995160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47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70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751" y="2634194"/>
            <a:ext cx="12928590" cy="3075098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93749" y="5709293"/>
            <a:ext cx="12928590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42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579" y="1437056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3749" y="3248432"/>
            <a:ext cx="6967728" cy="4940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3409" y="3257654"/>
            <a:ext cx="6967728" cy="4930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74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750" y="143000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3749" y="3254591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200" b="0" cap="none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3749" y="4461672"/>
            <a:ext cx="6967728" cy="3740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41506" y="3259772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200" b="0" cap="none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41506" y="4457504"/>
            <a:ext cx="6967728" cy="3730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28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2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4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6437" y="1428867"/>
            <a:ext cx="4912520" cy="34832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5001" y="1428868"/>
            <a:ext cx="9018705" cy="675783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6437" y="4912131"/>
            <a:ext cx="4912520" cy="3268377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688190" y="965196"/>
            <a:ext cx="14415516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594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686" y="1694270"/>
            <a:ext cx="8782308" cy="288631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2370" y="4580582"/>
            <a:ext cx="8769729" cy="3144020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87951" y="8204785"/>
            <a:ext cx="8774408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87950" y="477961"/>
            <a:ext cx="7316727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5192" y="206112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688190" y="965196"/>
            <a:ext cx="8819388" cy="233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75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9179004"/>
            <a:ext cx="18288000" cy="11144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703154"/>
            <a:ext cx="18288000" cy="847053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9181904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5406" y="1429987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5406" y="3257654"/>
            <a:ext cx="14404913" cy="4941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49245" y="495555"/>
            <a:ext cx="377309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5405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77115" y="206112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495800" y="-4610100"/>
            <a:ext cx="92964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414464" y="512947"/>
            <a:ext cx="10910396" cy="257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8"/>
              </a:lnSpc>
            </a:pPr>
            <a:r>
              <a:rPr lang="en-US" sz="10498" dirty="0">
                <a:solidFill>
                  <a:srgbClr val="000000"/>
                </a:solidFill>
                <a:latin typeface="DM Sans Bold"/>
              </a:rPr>
              <a:t>Project presentation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82959" y="3957586"/>
            <a:ext cx="10373406" cy="9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1"/>
              </a:lnSpc>
            </a:pPr>
            <a:r>
              <a:rPr lang="en-US" sz="8000" b="1" dirty="0">
                <a:solidFill>
                  <a:srgbClr val="000000"/>
                </a:solidFill>
                <a:latin typeface="DM Sans"/>
              </a:rPr>
              <a:t>Quiz system website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6045" y="5407593"/>
            <a:ext cx="8829284" cy="96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3" u="sng" dirty="0">
                <a:solidFill>
                  <a:srgbClr val="000000"/>
                </a:solidFill>
                <a:latin typeface="DM Sans Bold"/>
              </a:rPr>
              <a:t>Under supervision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08182" y="7024404"/>
            <a:ext cx="11671634" cy="79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600" u="sng" dirty="0" err="1">
                <a:solidFill>
                  <a:srgbClr val="000000"/>
                </a:solidFill>
                <a:latin typeface="DM Sans Bold"/>
              </a:rPr>
              <a:t>Dr.Enas</a:t>
            </a:r>
            <a:r>
              <a:rPr lang="en-US" sz="6600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600" u="sng" dirty="0" err="1">
                <a:solidFill>
                  <a:srgbClr val="000000"/>
                </a:solidFill>
                <a:latin typeface="DM Sans Bold"/>
              </a:rPr>
              <a:t>Elgeldawi</a:t>
            </a:r>
            <a:r>
              <a:rPr lang="en-US" sz="6600" u="sng" dirty="0">
                <a:solidFill>
                  <a:srgbClr val="000000"/>
                </a:solidFill>
                <a:latin typeface="DM Sans Bold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29227" y="8077746"/>
            <a:ext cx="5680870" cy="701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4400" u="sng" dirty="0">
                <a:solidFill>
                  <a:srgbClr val="000000"/>
                </a:solidFill>
                <a:latin typeface="DM Sans Bold"/>
              </a:rPr>
              <a:t>Eng. Hamada</a:t>
            </a:r>
            <a:r>
              <a:rPr lang="ar-EG" sz="4400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4400" u="sng" dirty="0" err="1">
                <a:solidFill>
                  <a:srgbClr val="000000"/>
                </a:solidFill>
                <a:latin typeface="DM Sans Bold"/>
              </a:rPr>
              <a:t>magdy</a:t>
            </a:r>
            <a:r>
              <a:rPr lang="en-US" sz="4400" u="sng" dirty="0">
                <a:solidFill>
                  <a:srgbClr val="000000"/>
                </a:solidFill>
                <a:latin typeface="DM Sans Bold"/>
              </a:rPr>
              <a:t>.</a:t>
            </a: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300766D9-FDA5-E14D-E4D0-BF7FF8DD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" y="64204"/>
            <a:ext cx="3412540" cy="3198393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5EE253F8-97BA-40F7-ACDC-C926102E1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29" y="-571500"/>
            <a:ext cx="4165003" cy="4165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EDDF7E-F1B5-584D-A466-B77C37F2F771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6E0CD61-671A-1A5C-EB28-B3DE5FB96EF8}"/>
              </a:ext>
            </a:extLst>
          </p:cNvPr>
          <p:cNvSpPr txBox="1"/>
          <p:nvPr/>
        </p:nvSpPr>
        <p:spPr>
          <a:xfrm>
            <a:off x="4114800" y="381009"/>
            <a:ext cx="9753600" cy="160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000" b="1" u="sng" dirty="0">
                <a:latin typeface="DM Sans Bold" charset="0"/>
              </a:rPr>
              <a:t>Functional Requirements</a:t>
            </a:r>
            <a:endParaRPr lang="en-US" sz="6000" u="sng" dirty="0">
              <a:solidFill>
                <a:srgbClr val="000000"/>
              </a:solidFill>
              <a:latin typeface="DM Sans Bold" charset="0"/>
            </a:endParaRPr>
          </a:p>
          <a:p>
            <a:pPr algn="ctr">
              <a:lnSpc>
                <a:spcPts val="6591"/>
              </a:lnSpc>
              <a:spcBef>
                <a:spcPct val="0"/>
              </a:spcBef>
            </a:pPr>
            <a:endParaRPr lang="en-US" sz="63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929EE64-E27D-87F9-1E7D-5EC9D02B3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981191"/>
            <a:ext cx="16992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Question Bank Management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Ability to categorize questions.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Randomization of questions in each quiz for each student.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Reporting and Analytics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Admins can view overall statistics on quizzes and user performance.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Notifications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Email notifications for new quizzes and reminders for upcoming quizzes.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</p:txBody>
      </p:sp>
    </p:spTree>
    <p:extLst>
      <p:ext uri="{BB962C8B-B14F-4D97-AF65-F5344CB8AC3E}">
        <p14:creationId xmlns:p14="http://schemas.microsoft.com/office/powerpoint/2010/main" val="35013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5ABFA-13C0-18A9-6D21-64FE4E00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05519A-631F-9012-1DE2-73B34BC23B8F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557B8EB9-4E4C-256E-40EE-8A20C396C4B2}"/>
              </a:ext>
            </a:extLst>
          </p:cNvPr>
          <p:cNvSpPr txBox="1"/>
          <p:nvPr/>
        </p:nvSpPr>
        <p:spPr>
          <a:xfrm>
            <a:off x="2666999" y="118230"/>
            <a:ext cx="12877801" cy="768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000" b="1" u="sng" dirty="0">
                <a:latin typeface="DM Sans Bold" charset="0"/>
              </a:rPr>
              <a:t>Non-Functional Requirements</a:t>
            </a:r>
            <a:endParaRPr lang="en-US" sz="6000" b="1" u="sng" dirty="0">
              <a:solidFill>
                <a:srgbClr val="000000"/>
              </a:solidFill>
              <a:latin typeface="DM Sans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6C3D1-653D-BC33-ACC8-3710C8F6A2C3}"/>
              </a:ext>
            </a:extLst>
          </p:cNvPr>
          <p:cNvSpPr txBox="1"/>
          <p:nvPr/>
        </p:nvSpPr>
        <p:spPr>
          <a:xfrm>
            <a:off x="228600" y="1181100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D75D0C-2DC2-DF93-F06D-60590339E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552700"/>
            <a:ext cx="168402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system should handle multiple users simultaneously.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Quick response times for loading quizzes and submitting answers. </a:t>
            </a:r>
            <a:br>
              <a:rPr lang="en-US" altLang="en-US" sz="3200" dirty="0"/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Usability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User-friendly interface that is easy to navigate. </a:t>
            </a:r>
            <a:b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Security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Secure user data storage and transmission (HTTPS).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Protection against SQL injection and other vulnerabilities.</a:t>
            </a:r>
            <a:b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312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D1B1D-004F-8CE4-72D2-B6740CB1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CF735-61C0-9D52-9F03-BE4C27228003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20227E1-B200-9BDB-9178-87096246C0BA}"/>
              </a:ext>
            </a:extLst>
          </p:cNvPr>
          <p:cNvSpPr txBox="1"/>
          <p:nvPr/>
        </p:nvSpPr>
        <p:spPr>
          <a:xfrm>
            <a:off x="2666999" y="118230"/>
            <a:ext cx="12954000" cy="160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000" b="1" u="sng" dirty="0">
                <a:latin typeface="DM Sans Bold" charset="0"/>
              </a:rPr>
              <a:t>Non-Functional Requirements</a:t>
            </a:r>
            <a:endParaRPr lang="en-US" sz="6000" b="1" u="sng" dirty="0">
              <a:solidFill>
                <a:srgbClr val="000000"/>
              </a:solidFill>
              <a:latin typeface="DM Sans Bold" charset="0"/>
            </a:endParaRPr>
          </a:p>
          <a:p>
            <a:pPr algn="ctr">
              <a:lnSpc>
                <a:spcPts val="6591"/>
              </a:lnSpc>
              <a:spcBef>
                <a:spcPct val="0"/>
              </a:spcBef>
            </a:pPr>
            <a:endParaRPr lang="en-US" sz="63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BEC86-5809-3BEE-EF19-E5BE209C5C90}"/>
              </a:ext>
            </a:extLst>
          </p:cNvPr>
          <p:cNvSpPr txBox="1"/>
          <p:nvPr/>
        </p:nvSpPr>
        <p:spPr>
          <a:xfrm>
            <a:off x="228600" y="1181100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964F8-4A5D-E352-45EC-E9D4ED94C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9006" y="2860715"/>
            <a:ext cx="1769799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Scalability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ar-EG" altLang="en-US" sz="3200" dirty="0">
                <a:latin typeface="+mn-lt"/>
                <a:cs typeface="Times New Roman"/>
              </a:rPr>
              <a:t>        </a:t>
            </a:r>
            <a:r>
              <a:rPr lang="ar-EG" altLang="en-US" sz="3200" dirty="0">
                <a:latin typeface="Century Gothic"/>
                <a:cs typeface="Times New Roman"/>
              </a:rPr>
              <a:t>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Ability to accommodate an increasing number of users and quizzes</a:t>
            </a:r>
            <a:b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Compatibility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  <a:cs typeface="Times New Roman"/>
              </a:rPr>
              <a:t>       </a:t>
            </a:r>
            <a:r>
              <a:rPr lang="ar-EG" altLang="en-US" sz="3200" dirty="0">
                <a:latin typeface="Century Gothic"/>
                <a:cs typeface="Times New Roman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The website should work across different browsers and devices (responsive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design). </a:t>
            </a:r>
            <a:b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Maintainability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  <a:cs typeface="Times New Roman"/>
              </a:rPr>
              <a:t>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Code should be modular and well-documented for easy updates. 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  <a:cs typeface="Times New Roman"/>
              </a:rPr>
              <a:t> 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 Regular backups of data. 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45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8F3F-9B9F-6292-346B-619A38612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5D7C61-A95D-D1A2-37E0-A713B8DCE25F}"/>
              </a:ext>
            </a:extLst>
          </p:cNvPr>
          <p:cNvSpPr/>
          <p:nvPr/>
        </p:nvSpPr>
        <p:spPr>
          <a:xfrm rot="-5400000">
            <a:off x="4523346" y="-4637646"/>
            <a:ext cx="924130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A091A0B-480E-A17C-E0A3-438556440DBD}"/>
              </a:ext>
            </a:extLst>
          </p:cNvPr>
          <p:cNvSpPr txBox="1"/>
          <p:nvPr/>
        </p:nvSpPr>
        <p:spPr>
          <a:xfrm>
            <a:off x="838200" y="0"/>
            <a:ext cx="15392400" cy="1715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DM Sans Bold"/>
              </a:rPr>
              <a:t>Login Account Module </a:t>
            </a:r>
          </a:p>
          <a:p>
            <a:pPr algn="ctr">
              <a:lnSpc>
                <a:spcPts val="6591"/>
              </a:lnSpc>
              <a:spcBef>
                <a:spcPct val="0"/>
              </a:spcBef>
            </a:pPr>
            <a:endParaRPr lang="en-US" sz="63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1992D-5EFC-C7A4-026A-E5379CDB2239}"/>
              </a:ext>
            </a:extLst>
          </p:cNvPr>
          <p:cNvSpPr txBox="1"/>
          <p:nvPr/>
        </p:nvSpPr>
        <p:spPr>
          <a:xfrm>
            <a:off x="-12527" y="1159992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DD066-251F-B848-E7A5-A737F46FA472}"/>
              </a:ext>
            </a:extLst>
          </p:cNvPr>
          <p:cNvSpPr txBox="1"/>
          <p:nvPr/>
        </p:nvSpPr>
        <p:spPr>
          <a:xfrm>
            <a:off x="457200" y="795642"/>
            <a:ext cx="16764000" cy="290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1. </a:t>
            </a:r>
            <a:r>
              <a:rPr lang="en-US" sz="2500" b="1" dirty="0"/>
              <a:t>User Authentication Identify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Instructors and Admins can log in using this form by entering their email and password.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Admins are authenticated based on specific credentials that verify their admin status.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The system checks the entered email and password against the database to ensure the credentials are correct and that the user has the appropriate access level (admin or instructor).</a:t>
            </a:r>
          </a:p>
        </p:txBody>
      </p:sp>
      <p:pic>
        <p:nvPicPr>
          <p:cNvPr id="6" name="صورة 5" descr="A screen shot of a login form&#10;&#10;AI-generated content may be incorrect.">
            <a:extLst>
              <a:ext uri="{FF2B5EF4-FFF2-40B4-BE49-F238E27FC236}">
                <a16:creationId xmlns:a16="http://schemas.microsoft.com/office/drawing/2014/main" id="{5076D836-1410-D7F1-9A30-77836936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48" t="2133" r="28633" b="-394"/>
          <a:stretch>
            <a:fillRect/>
          </a:stretch>
        </p:blipFill>
        <p:spPr>
          <a:xfrm>
            <a:off x="2247223" y="3901893"/>
            <a:ext cx="5071843" cy="5290928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FD404825-FB86-665F-E2F7-DB70B1ABC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4610162"/>
            <a:ext cx="5552381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3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77563-539E-5F31-7033-E96343B5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949C54-717E-553A-1261-D38992262C4A}"/>
              </a:ext>
            </a:extLst>
          </p:cNvPr>
          <p:cNvSpPr/>
          <p:nvPr/>
        </p:nvSpPr>
        <p:spPr>
          <a:xfrm rot="-5400000">
            <a:off x="4523346" y="-4637646"/>
            <a:ext cx="924130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8E78D57-E351-490F-880A-9C88A6342026}"/>
              </a:ext>
            </a:extLst>
          </p:cNvPr>
          <p:cNvSpPr txBox="1"/>
          <p:nvPr/>
        </p:nvSpPr>
        <p:spPr>
          <a:xfrm>
            <a:off x="838200" y="0"/>
            <a:ext cx="15392400" cy="854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DM Sans Bold"/>
              </a:rPr>
              <a:t>Login Account Module</a:t>
            </a:r>
            <a:endParaRPr lang="en-US" sz="6399" u="sng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89DA-764B-C0FE-798B-B6E83E42B1AC}"/>
              </a:ext>
            </a:extLst>
          </p:cNvPr>
          <p:cNvSpPr txBox="1"/>
          <p:nvPr/>
        </p:nvSpPr>
        <p:spPr>
          <a:xfrm>
            <a:off x="-12527" y="1159992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70647-3932-63DA-9DA9-3702D4DD1505}"/>
              </a:ext>
            </a:extLst>
          </p:cNvPr>
          <p:cNvSpPr txBox="1"/>
          <p:nvPr/>
        </p:nvSpPr>
        <p:spPr>
          <a:xfrm>
            <a:off x="457200" y="1028701"/>
            <a:ext cx="16764000" cy="2327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/>
              <a:t>2. Login Process: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Email Field: Users must enter their registered email address. This is used to identify the user in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Password Field: Users must enter their password. The system hashes this password and compares it with the hashed password stored in the database.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0A6A06CB-95CB-7697-170B-20D1AE12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114292"/>
            <a:ext cx="6160428" cy="591016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6137A838-993F-6642-EF21-44684F739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72" y="4305531"/>
            <a:ext cx="5552381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2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EBD4-0B77-4CA3-D0CE-D694A456C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548D27-8E62-4921-B23B-A641297940E9}"/>
              </a:ext>
            </a:extLst>
          </p:cNvPr>
          <p:cNvSpPr/>
          <p:nvPr/>
        </p:nvSpPr>
        <p:spPr>
          <a:xfrm rot="-5400000">
            <a:off x="4523346" y="-4637646"/>
            <a:ext cx="924130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04FE6F8-5F36-1D71-B878-E4E3E7B13F74}"/>
              </a:ext>
            </a:extLst>
          </p:cNvPr>
          <p:cNvSpPr txBox="1"/>
          <p:nvPr/>
        </p:nvSpPr>
        <p:spPr>
          <a:xfrm>
            <a:off x="838200" y="0"/>
            <a:ext cx="15392400" cy="854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DM Sans Bold"/>
              </a:rPr>
              <a:t>Login Account Module</a:t>
            </a:r>
            <a:endParaRPr lang="en-US" sz="6399" u="sng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DAA47-E975-30A9-70C8-604761A8BD2A}"/>
              </a:ext>
            </a:extLst>
          </p:cNvPr>
          <p:cNvSpPr txBox="1"/>
          <p:nvPr/>
        </p:nvSpPr>
        <p:spPr>
          <a:xfrm>
            <a:off x="-12527" y="1159992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DC2E-71D5-A1FD-E5C6-B94CD23F63DF}"/>
              </a:ext>
            </a:extLst>
          </p:cNvPr>
          <p:cNvSpPr txBox="1"/>
          <p:nvPr/>
        </p:nvSpPr>
        <p:spPr>
          <a:xfrm>
            <a:off x="457200" y="1028701"/>
            <a:ext cx="16764000" cy="290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/>
              <a:t>3. Forgotten Password: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If a user forgets their password, they can click on the "Forgotten Password?" link.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This link typically directs the user to a password reset process where they can enter their registered email address.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The system then sends a password reset link or a temporary password to the user’s email address on file</a:t>
            </a:r>
            <a:r>
              <a:rPr lang="en-US" sz="2400" dirty="0"/>
              <a:t>.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A04C0B5A-0B2C-A525-4B50-BAA379C13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4" y="4493007"/>
            <a:ext cx="5104762" cy="3552381"/>
          </a:xfrm>
          <a:prstGeom prst="rect">
            <a:avLst/>
          </a:prstGeom>
        </p:spPr>
      </p:pic>
      <p:pic>
        <p:nvPicPr>
          <p:cNvPr id="8" name="صورة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B79A7CE-1C17-F6FE-BBC4-C1C5E69B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68" t="11607" r="12197" b="14559"/>
          <a:stretch>
            <a:fillRect/>
          </a:stretch>
        </p:blipFill>
        <p:spPr>
          <a:xfrm>
            <a:off x="5831875" y="4497293"/>
            <a:ext cx="5730840" cy="3563838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6A05AC0C-6CE4-124A-FF81-890044131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14" t="30061" r="17743" b="26480"/>
          <a:stretch>
            <a:fillRect/>
          </a:stretch>
        </p:blipFill>
        <p:spPr>
          <a:xfrm>
            <a:off x="11927305" y="4975592"/>
            <a:ext cx="5843470" cy="25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0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D7F5E7-2524-A63B-BFB2-35B496728760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6E0CD61-671A-1A5C-EB28-B3DE5FB96EF8}"/>
              </a:ext>
            </a:extLst>
          </p:cNvPr>
          <p:cNvSpPr txBox="1"/>
          <p:nvPr/>
        </p:nvSpPr>
        <p:spPr>
          <a:xfrm>
            <a:off x="2895600" y="190500"/>
            <a:ext cx="11887200" cy="1715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DM Sans Bold"/>
              </a:rPr>
              <a:t>How user</a:t>
            </a:r>
            <a:r>
              <a:rPr lang="ar-EG" sz="4400" b="1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DM Sans Bold"/>
              </a:rPr>
              <a:t>management security</a:t>
            </a:r>
            <a:r>
              <a:rPr lang="ar-EG" sz="4400" b="1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DM Sans Bold"/>
              </a:rPr>
              <a:t>account?</a:t>
            </a:r>
          </a:p>
          <a:p>
            <a:pPr algn="ctr">
              <a:lnSpc>
                <a:spcPts val="6591"/>
              </a:lnSpc>
              <a:spcBef>
                <a:spcPct val="0"/>
              </a:spcBef>
            </a:pPr>
            <a:endParaRPr lang="en-US" sz="63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96B61-20F9-E71D-7E37-0E2457D7FEA4}"/>
              </a:ext>
            </a:extLst>
          </p:cNvPr>
          <p:cNvSpPr txBox="1"/>
          <p:nvPr/>
        </p:nvSpPr>
        <p:spPr>
          <a:xfrm>
            <a:off x="457200" y="1562100"/>
            <a:ext cx="10061917" cy="767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. Improved Security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Reduces Account guess Risk:</a:t>
            </a:r>
            <a:r>
              <a:rPr lang="en-US" sz="2800" dirty="0"/>
              <a:t> By stopping further attempts, it minimizes the chances of an attacker guessing the correct login credentials.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Password Reset: </a:t>
            </a:r>
            <a:r>
              <a:rPr lang="en-US" sz="2800" dirty="0"/>
              <a:t>Users are more likely to use the "Forgot Password" feature after realizing their account is locked, which helps ensure they regain access through a secure process.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User Trust: </a:t>
            </a:r>
            <a:r>
              <a:rPr lang="en-US" sz="2800" dirty="0"/>
              <a:t>Knowing that their account will be locked after multiple failed attempts can increase user trust in your platform's security measures.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B4A82B3-B08C-149B-BABA-19EB3FC5F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599" y="1906098"/>
            <a:ext cx="6160428" cy="5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1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F492D99-9A30-57EB-7EB0-B5BB44A8F19F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29531" y="307310"/>
            <a:ext cx="14991469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DM Sans Bold"/>
              </a:rPr>
              <a:t>Advantage Examination Module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70681-889A-F6D8-8EAD-05E05CB9D320}"/>
              </a:ext>
            </a:extLst>
          </p:cNvPr>
          <p:cNvSpPr txBox="1"/>
          <p:nvPr/>
        </p:nvSpPr>
        <p:spPr>
          <a:xfrm>
            <a:off x="629531" y="1866900"/>
            <a:ext cx="17145000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answer will save automatically if student forget click on submit test or the time limited is finish ;make save also 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We make a alert to student before the time limit finish to make a submit and solve quickly . 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Student can see all details of result of test through pie chart how many question is correct and wrong and see the accept answer.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When the student starts the exam the timer will start automatically and show the student how much time is left.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can back to previous question after solved it 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48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9B2D1E-85C6-BDF1-1703-03BE94AF1763}"/>
              </a:ext>
            </a:extLst>
          </p:cNvPr>
          <p:cNvSpPr/>
          <p:nvPr/>
        </p:nvSpPr>
        <p:spPr>
          <a:xfrm rot="-5400000">
            <a:off x="4495800" y="-4610100"/>
            <a:ext cx="92964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24200" y="495300"/>
            <a:ext cx="11544300" cy="91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97"/>
              </a:lnSpc>
              <a:spcBef>
                <a:spcPct val="0"/>
              </a:spcBef>
            </a:pPr>
            <a:r>
              <a:rPr lang="en-US" sz="7200" u="sng" dirty="0">
                <a:solidFill>
                  <a:srgbClr val="000000"/>
                </a:solidFill>
                <a:latin typeface="DM Sans Bold"/>
              </a:rPr>
              <a:t>Dashboard Module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D5F66-4DBF-5600-DD1F-7481950765D3}"/>
              </a:ext>
            </a:extLst>
          </p:cNvPr>
          <p:cNvSpPr txBox="1"/>
          <p:nvPr/>
        </p:nvSpPr>
        <p:spPr>
          <a:xfrm>
            <a:off x="228600" y="2400300"/>
            <a:ext cx="170926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+mj-lt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Only administrator and instructors can access this module.</a:t>
            </a:r>
            <a:endParaRPr lang="ar-EG" sz="3600" dirty="0">
              <a:latin typeface="+mj-lt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  <a:cs typeface="Arial" panose="020B0604020202020204" pitchFamily="34" charset="0"/>
              </a:rPr>
              <a:t>administrators and instructors can :</a:t>
            </a:r>
            <a:endParaRPr lang="ar-EG" sz="3600" dirty="0">
              <a:latin typeface="+mj-lt"/>
              <a:cs typeface="Arial" panose="020B0604020202020204" pitchFamily="34" charset="0"/>
            </a:endParaRPr>
          </a:p>
          <a:p>
            <a:r>
              <a:rPr lang="en-US" sz="3600" dirty="0">
                <a:latin typeface="+mj-lt"/>
                <a:cs typeface="Arial" panose="020B0604020202020204" pitchFamily="34" charset="0"/>
              </a:rPr>
              <a:t>        -add and edit student details .</a:t>
            </a:r>
            <a:endParaRPr lang="ar-EG" sz="3600" dirty="0">
              <a:latin typeface="+mj-lt"/>
              <a:cs typeface="Arial" panose="020B0604020202020204" pitchFamily="34" charset="0"/>
            </a:endParaRPr>
          </a:p>
          <a:p>
            <a:r>
              <a:rPr lang="en-US" sz="3600" dirty="0">
                <a:latin typeface="+mj-lt"/>
                <a:cs typeface="Arial" panose="020B0604020202020204" pitchFamily="34" charset="0"/>
              </a:rPr>
              <a:t>        -view marks and examination reports .</a:t>
            </a:r>
            <a:endParaRPr lang="ar-EG" sz="3600" dirty="0">
              <a:latin typeface="+mj-lt"/>
              <a:cs typeface="Arial" panose="020B0604020202020204" pitchFamily="34" charset="0"/>
            </a:endParaRPr>
          </a:p>
          <a:p>
            <a:r>
              <a:rPr lang="en-US" sz="3600" dirty="0">
                <a:latin typeface="+mj-lt"/>
                <a:cs typeface="Arial" panose="020B0604020202020204" pitchFamily="34" charset="0"/>
              </a:rPr>
              <a:t>        -view the student list . </a:t>
            </a:r>
          </a:p>
          <a:p>
            <a:r>
              <a:rPr lang="en-US" sz="3600" dirty="0">
                <a:latin typeface="+mj-lt"/>
                <a:cs typeface="Arial" panose="020B0604020202020204" pitchFamily="34" charset="0"/>
              </a:rPr>
              <a:t>        -manage user details, course details, and exams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C0DE4BD-1FA9-A35C-FD2A-3FAA0A12414E}"/>
              </a:ext>
            </a:extLst>
          </p:cNvPr>
          <p:cNvSpPr/>
          <p:nvPr/>
        </p:nvSpPr>
        <p:spPr>
          <a:xfrm rot="-5400000">
            <a:off x="4495800" y="-4610100"/>
            <a:ext cx="92964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10539" y="975781"/>
            <a:ext cx="11578699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2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DM Sans Bold"/>
              </a:rPr>
              <a:t>Question Bank Module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135" y="3238500"/>
            <a:ext cx="16133505" cy="325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1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Questions bank will have a program to </a:t>
            </a:r>
          </a:p>
          <a:p>
            <a:pPr>
              <a:lnSpc>
                <a:spcPts val="515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       -add, modify</a:t>
            </a:r>
            <a:r>
              <a:rPr lang="ar-EG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and delete questions from subject. </a:t>
            </a:r>
          </a:p>
          <a:p>
            <a:pPr>
              <a:lnSpc>
                <a:spcPts val="515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       -Instructor can</a:t>
            </a:r>
            <a:r>
              <a:rPr lang="ar-EG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add any type of questions manually by writing .</a:t>
            </a:r>
          </a:p>
          <a:p>
            <a:pPr>
              <a:lnSpc>
                <a:spcPts val="515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       -can add fixed questions was created on previous tests by clickable and                                   select the question and make assign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55945-F69D-22D5-5044-AEE635F134B7}"/>
              </a:ext>
            </a:extLst>
          </p:cNvPr>
          <p:cNvSpPr txBox="1"/>
          <p:nvPr/>
        </p:nvSpPr>
        <p:spPr>
          <a:xfrm>
            <a:off x="14782800" y="7911214"/>
            <a:ext cx="21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ED01BD-A17C-1BF7-1C3A-74A8E0272ED0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B8A2E19-6F2E-0A95-FAEA-A7C5ED325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77539"/>
              </p:ext>
            </p:extLst>
          </p:nvPr>
        </p:nvGraphicFramePr>
        <p:xfrm>
          <a:off x="2718806" y="3404941"/>
          <a:ext cx="1207898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2984">
                  <a:extLst>
                    <a:ext uri="{9D8B030D-6E8A-4147-A177-3AD203B41FA5}">
                      <a16:colId xmlns:a16="http://schemas.microsoft.com/office/drawing/2014/main" val="7378422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71362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Student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ACADEMIC ID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4392"/>
                  </a:ext>
                </a:extLst>
              </a:tr>
              <a:tr h="422950">
                <a:tc>
                  <a:txBody>
                    <a:bodyPr/>
                    <a:lstStyle/>
                    <a:p>
                      <a:r>
                        <a:rPr lang="en-US" dirty="0"/>
                        <a:t>Abanoub Kamal Shehata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8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Romany Morad </a:t>
                      </a:r>
                      <a:r>
                        <a:rPr lang="en-US" dirty="0" err="1"/>
                        <a:t>Ezat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2101906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5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Felopater</a:t>
                      </a:r>
                      <a:r>
                        <a:rPr lang="en-US" dirty="0"/>
                        <a:t> Maged Makram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Beshoy Gamal </a:t>
                      </a:r>
                      <a:r>
                        <a:rPr lang="en-US" dirty="0" err="1"/>
                        <a:t>Waheb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2101883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10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Samuel Kamal Fouad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2101949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8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Momen </a:t>
                      </a:r>
                      <a:r>
                        <a:rPr lang="en-US" dirty="0" err="1"/>
                        <a:t>Montaser</a:t>
                      </a:r>
                      <a:r>
                        <a:rPr lang="en-US" dirty="0"/>
                        <a:t> 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2102105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5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Mina </a:t>
                      </a:r>
                      <a:r>
                        <a:rPr lang="en-US" dirty="0" err="1"/>
                        <a:t>Eshak</a:t>
                      </a:r>
                      <a:r>
                        <a:rPr lang="en-US" dirty="0"/>
                        <a:t> Ramzy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2007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09F81CA-77D8-D653-1C17-51279EB02C59}"/>
              </a:ext>
            </a:extLst>
          </p:cNvPr>
          <p:cNvSpPr txBox="1"/>
          <p:nvPr/>
        </p:nvSpPr>
        <p:spPr>
          <a:xfrm>
            <a:off x="3870986" y="2414906"/>
            <a:ext cx="906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Students participating in the project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B7A9AF25-35B7-F118-BCB3-B420EE36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" y="250070"/>
            <a:ext cx="3011685" cy="2822693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3969E145-CEF2-B05C-9C9E-43AD6B94A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365" y="-419100"/>
            <a:ext cx="4165003" cy="41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1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981200" y="331927"/>
            <a:ext cx="15163800" cy="82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2"/>
              </a:lnSpc>
              <a:spcBef>
                <a:spcPct val="0"/>
              </a:spcBef>
            </a:pPr>
            <a:r>
              <a:rPr lang="en-US" sz="6099" dirty="0">
                <a:solidFill>
                  <a:srgbClr val="000000"/>
                </a:solidFill>
                <a:latin typeface="DM Sans Bold"/>
              </a:rPr>
              <a:t>Question Bank Module Flow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9194" y="2062875"/>
            <a:ext cx="17027010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55945-F69D-22D5-5044-AEE635F134B7}"/>
              </a:ext>
            </a:extLst>
          </p:cNvPr>
          <p:cNvSpPr txBox="1"/>
          <p:nvPr/>
        </p:nvSpPr>
        <p:spPr>
          <a:xfrm>
            <a:off x="14782800" y="7911214"/>
            <a:ext cx="21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58EF8396-49DB-D08E-BEE1-DA869C05F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26961"/>
          <a:stretch/>
        </p:blipFill>
        <p:spPr>
          <a:xfrm>
            <a:off x="76200" y="1028700"/>
            <a:ext cx="18135600" cy="81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F382BD1-0DB4-97BC-18A4-A54CDCB931C7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57200" y="4291893"/>
            <a:ext cx="17373600" cy="64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12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M Sans Bold"/>
              </a:rPr>
              <a:t>2-instructors : </a:t>
            </a:r>
            <a:r>
              <a:rPr lang="en-US" sz="3200" dirty="0"/>
              <a:t>Prepares questions, creates exams, and manages groups.</a:t>
            </a:r>
            <a:endParaRPr lang="en-US" sz="32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7200" y="2343262"/>
            <a:ext cx="17373600" cy="1278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14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M Sans Bold"/>
              </a:rPr>
              <a:t>1-Admin: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The administrator is the main user of the system, and he can control complete website</a:t>
            </a:r>
            <a:r>
              <a:rPr lang="en-US" sz="3200" dirty="0">
                <a:solidFill>
                  <a:srgbClr val="000000"/>
                </a:solidFill>
                <a:latin typeface="DM Sans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1981" y="6001749"/>
            <a:ext cx="17342285" cy="60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5"/>
              </a:lnSpc>
            </a:pPr>
            <a:r>
              <a:rPr lang="en-US" sz="3200" dirty="0">
                <a:solidFill>
                  <a:srgbClr val="000000"/>
                </a:solidFill>
                <a:latin typeface="DM Sans Bold"/>
              </a:rPr>
              <a:t>3-Student: </a:t>
            </a:r>
            <a:r>
              <a:rPr lang="en-US" sz="3200" dirty="0"/>
              <a:t>Takes quizzes and sees results</a:t>
            </a:r>
            <a:r>
              <a:rPr lang="ar-EG" sz="3200" dirty="0"/>
              <a:t> </a:t>
            </a:r>
            <a:r>
              <a:rPr lang="en-US" sz="3200" dirty="0"/>
              <a:t>.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09278" y="249325"/>
            <a:ext cx="11069444" cy="76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000" u="sng" dirty="0">
                <a:solidFill>
                  <a:srgbClr val="000000"/>
                </a:solidFill>
                <a:latin typeface="DM Sans Bold"/>
              </a:rPr>
              <a:t>User Characteristics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6045" y="1467416"/>
            <a:ext cx="14548734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3200" u="sng" dirty="0">
                <a:solidFill>
                  <a:srgbClr val="000000"/>
                </a:solidFill>
                <a:latin typeface="DM Sans Bold"/>
              </a:rPr>
              <a:t>There are 3 kinds of users in the proposed system.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8A65461-34DD-6213-EB0A-3D52E7930528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457200" y="386430"/>
            <a:ext cx="8474250" cy="880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DM Sans Bold"/>
              </a:rPr>
              <a:t>USECASE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634" y="5295992"/>
            <a:ext cx="17037248" cy="127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9BC6217-9981-16FC-5EF4-1F03CBAC2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D4E1AD9E-EC38-C468-505F-E4E725C4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6" y="7923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4C17729C-13BF-DECD-B60F-063B4A757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79231"/>
            <a:ext cx="10944224" cy="887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7C34-6B9C-1DAA-AE6B-5E791020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C6104A9-861F-DDB7-15B4-4FCE8BCC683F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B1775CE-9A24-51A9-E68F-9F7F41B2D321}"/>
              </a:ext>
            </a:extLst>
          </p:cNvPr>
          <p:cNvSpPr txBox="1"/>
          <p:nvPr/>
        </p:nvSpPr>
        <p:spPr>
          <a:xfrm>
            <a:off x="5835386" y="156179"/>
            <a:ext cx="6248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6000" b="1" u="sng" dirty="0">
                <a:effectLst/>
                <a:latin typeface="DM Sans Bold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DETAILS</a:t>
            </a:r>
            <a:endParaRPr lang="en-US" sz="6000" u="sng" dirty="0">
              <a:effectLst/>
              <a:latin typeface="DM Sans Bold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A9D1853-232B-3213-D4F6-0E67A1E6F76E}"/>
              </a:ext>
            </a:extLst>
          </p:cNvPr>
          <p:cNvSpPr txBox="1"/>
          <p:nvPr/>
        </p:nvSpPr>
        <p:spPr>
          <a:xfrm>
            <a:off x="304800" y="1101951"/>
            <a:ext cx="17309572" cy="810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1.register: 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be authenticated first have to be registered.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2.login: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registered user can be allowed to view inner details for which he permitted</a:t>
            </a: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privileges .</a:t>
            </a:r>
          </a:p>
          <a:p>
            <a:pPr>
              <a:lnSpc>
                <a:spcPct val="150000"/>
              </a:lnSpc>
            </a:pP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3.change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password&amp;forgot-password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has rights to modify his login details &amp; also be informed through mails if he is unable to login.  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4.student -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modifing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details: 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can be modified to change status of  each user. (   add - suspended –  reactivated –  remove ).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.instructor details-modifying details:  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staff he can add or suspended instructors or remove. </a:t>
            </a:r>
            <a:r>
              <a:rPr lang="en-US" sz="2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can view results and download it and can update his profile (name – email – phone – password ).</a:t>
            </a:r>
            <a:endParaRPr lang="en-US" sz="2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9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C404-DA74-4FA8-39A3-90C15665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DB9EF2-367F-5909-507D-E15C6AB59D3B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A425EA-95B7-F004-F98A-4FE9FA126183}"/>
              </a:ext>
            </a:extLst>
          </p:cNvPr>
          <p:cNvSpPr txBox="1"/>
          <p:nvPr/>
        </p:nvSpPr>
        <p:spPr>
          <a:xfrm>
            <a:off x="5334000" y="114300"/>
            <a:ext cx="110611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6000" b="1" u="sng" dirty="0">
                <a:effectLst/>
                <a:latin typeface="DM Sans Bold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DETAILS</a:t>
            </a:r>
            <a:endParaRPr lang="en-US" sz="6000" u="sng" dirty="0">
              <a:effectLst/>
              <a:latin typeface="DM Sans Bold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AD4A227-5E66-C164-EBFE-52EA9842568E}"/>
              </a:ext>
            </a:extLst>
          </p:cNvPr>
          <p:cNvSpPr txBox="1"/>
          <p:nvPr/>
        </p:nvSpPr>
        <p:spPr>
          <a:xfrm>
            <a:off x="152399" y="1181100"/>
            <a:ext cx="17983200" cy="830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1-register</a:t>
            </a: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 be authenticated first  have to be registered.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2-login</a:t>
            </a: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registered user can be allowed to view inner details for which he permitted.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3-forget password and renew password by email </a:t>
            </a: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4-can see his group</a:t>
            </a: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student  can join group when instructor add  it </a:t>
            </a:r>
            <a:endParaRPr lang="en-US" sz="2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5-update profile </a:t>
            </a: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student can update profile (phone – his email – his password )</a:t>
            </a: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6-take exam- multiple choice ,essay,  true/false</a:t>
            </a: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registered  student allowed to start the exam.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7-solve the exam on test session durations</a:t>
            </a:r>
            <a:endParaRPr lang="en-US" sz="2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8-see exam results </a:t>
            </a: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after completion of exam he can view at his result..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+mj-lt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823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7265-AF1B-9257-7203-AC3CD29F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38FA70D-C20F-82B3-B9B6-F3C35FEC0E09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CD79CD7-4CCF-0BDC-5AB7-DA6B70FA050A}"/>
              </a:ext>
            </a:extLst>
          </p:cNvPr>
          <p:cNvSpPr txBox="1"/>
          <p:nvPr/>
        </p:nvSpPr>
        <p:spPr>
          <a:xfrm>
            <a:off x="4876800" y="-86638"/>
            <a:ext cx="110611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6000" b="1" u="sng" dirty="0">
                <a:effectLst/>
                <a:latin typeface="DM Sans Bold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INSTRUCTOR DETAILS</a:t>
            </a:r>
            <a:endParaRPr lang="en-US" sz="6000" u="sng" dirty="0">
              <a:effectLst/>
              <a:latin typeface="DM Sans Bold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60AD590-2A3A-B4C2-2D94-77A1A245ACAB}"/>
              </a:ext>
            </a:extLst>
          </p:cNvPr>
          <p:cNvSpPr txBox="1"/>
          <p:nvPr/>
        </p:nvSpPr>
        <p:spPr>
          <a:xfrm>
            <a:off x="417485" y="1028700"/>
            <a:ext cx="17453027" cy="936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1.register </a:t>
            </a: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 be authenticated first have to be registered.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2.login :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registered user can be allowed to view inner details for which he  permitted.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3.change password &amp; forget password </a:t>
            </a: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user has rights to modify his login details&amp; also be informed through mails if he is unable to login.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4. add a course and his topic (title of lecture ).</a:t>
            </a:r>
            <a:endParaRPr lang="en-US" sz="2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5. make a group study and generate codes to student join by code or added by in </a:t>
            </a:r>
            <a:endParaRPr lang="en-US" sz="2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6.add questions-departments </a:t>
            </a:r>
            <a:r>
              <a:rPr lang="en-US" sz="2800" b="1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verifing</a:t>
            </a:r>
            <a:endParaRPr lang="en-US" sz="2800" b="1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7.update questions : 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any corrections in data of questions he can modify them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create exams : </a:t>
            </a:r>
            <a:r>
              <a:rPr lang="en-US" sz="2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 will be prepared schedule for exams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sz="2800" b="1" dirty="0">
                <a:latin typeface="+mj-lt"/>
              </a:rPr>
              <a:t> assign a test &amp; exam to groups and</a:t>
            </a:r>
            <a:r>
              <a:rPr lang="en-US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view  exam details- view no of registered students</a:t>
            </a:r>
            <a:endParaRPr lang="en-US" sz="2800" b="1" dirty="0">
              <a:latin typeface="+mj-lt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2800" dirty="0">
              <a:latin typeface="+mj-lt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353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86768-1E74-B4BC-BEE7-A8FFE20E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6ED1CC3-E15C-D06A-4BF3-6A3C8F09D6EE}"/>
              </a:ext>
            </a:extLst>
          </p:cNvPr>
          <p:cNvSpPr/>
          <p:nvPr/>
        </p:nvSpPr>
        <p:spPr>
          <a:xfrm rot="-5400000">
            <a:off x="4533899" y="-45339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8947B9F-CF04-A040-BF28-3AFA3EEDF974}"/>
              </a:ext>
            </a:extLst>
          </p:cNvPr>
          <p:cNvSpPr txBox="1"/>
          <p:nvPr/>
        </p:nvSpPr>
        <p:spPr>
          <a:xfrm>
            <a:off x="778634" y="5295992"/>
            <a:ext cx="17037248" cy="127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CFCEDF6-EDA3-7DEF-2954-EF50CC2C2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5DC3F8A-649A-568E-AA77-6EC52ACC3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6" y="7923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68BA4F-E7C3-9212-DBCD-574D7B101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" t="21004" r="1088" b="-21004"/>
          <a:stretch/>
        </p:blipFill>
        <p:spPr bwMode="auto">
          <a:xfrm>
            <a:off x="1905000" y="1943100"/>
            <a:ext cx="14085925" cy="84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16255487-6C56-1ED0-DA25-7CE546564830}"/>
              </a:ext>
            </a:extLst>
          </p:cNvPr>
          <p:cNvSpPr txBox="1"/>
          <p:nvPr/>
        </p:nvSpPr>
        <p:spPr>
          <a:xfrm>
            <a:off x="4038600" y="325312"/>
            <a:ext cx="9232372" cy="93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06"/>
              </a:lnSpc>
              <a:spcBef>
                <a:spcPct val="0"/>
              </a:spcBef>
            </a:pPr>
            <a:r>
              <a:rPr lang="en-US" sz="6899" dirty="0">
                <a:solidFill>
                  <a:srgbClr val="000000"/>
                </a:solidFill>
                <a:latin typeface="DM Sans Bold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848953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D20D-3637-3C20-1833-D019676F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79D008-9D63-75CD-52DD-7552A081C04A}"/>
              </a:ext>
            </a:extLst>
          </p:cNvPr>
          <p:cNvSpPr/>
          <p:nvPr/>
        </p:nvSpPr>
        <p:spPr>
          <a:xfrm>
            <a:off x="0" y="4697"/>
            <a:ext cx="18374643" cy="910120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C62D2D-0F6C-DFDE-EBFB-A90320FF0EC6}"/>
              </a:ext>
            </a:extLst>
          </p:cNvPr>
          <p:cNvSpPr txBox="1"/>
          <p:nvPr/>
        </p:nvSpPr>
        <p:spPr>
          <a:xfrm>
            <a:off x="5334000" y="0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70151BB-93C7-05CC-0F2F-B08FCB940A1F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36902B-28FC-062D-948D-81412F98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93" t="-4909" r="-2658" b="-4183"/>
          <a:stretch>
            <a:fillRect/>
          </a:stretch>
        </p:blipFill>
        <p:spPr>
          <a:xfrm>
            <a:off x="1905990" y="977673"/>
            <a:ext cx="14016757" cy="81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084F-B43F-98B7-5FAE-5E8DC474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8C0699-0EAE-5281-8B6D-FB50077CA9BF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3621850-F655-3418-E730-4D690291ACB4}"/>
              </a:ext>
            </a:extLst>
          </p:cNvPr>
          <p:cNvSpPr txBox="1"/>
          <p:nvPr/>
        </p:nvSpPr>
        <p:spPr>
          <a:xfrm>
            <a:off x="4876800" y="272306"/>
            <a:ext cx="6858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BDE63DB-957C-F87F-A637-20ED78D68104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D0D727B-6D5E-E011-3095-315295511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57300"/>
            <a:ext cx="10731886" cy="78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EB958-7645-A239-5193-4282A25B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6DBC94-E798-D4E0-75FC-8A53BCDCB01A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065F620-930A-142D-AB96-487FF6B86745}"/>
              </a:ext>
            </a:extLst>
          </p:cNvPr>
          <p:cNvSpPr txBox="1"/>
          <p:nvPr/>
        </p:nvSpPr>
        <p:spPr>
          <a:xfrm>
            <a:off x="4876800" y="272306"/>
            <a:ext cx="6858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477866-EF83-9930-23B0-F85D0943293C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1F2C467-2A43-5371-A7E2-62AAF8CD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1662112"/>
            <a:ext cx="14725650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504706" y="-4548162"/>
            <a:ext cx="926259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7999" y="3401369"/>
            <a:ext cx="17018763" cy="3760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505200" y="3162300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3799" y="31487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38401" y="3169143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32224" y="3186793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3799" y="829392"/>
            <a:ext cx="1633550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u="sng" dirty="0">
                <a:solidFill>
                  <a:srgbClr val="000000"/>
                </a:solidFill>
                <a:latin typeface="DM Sans Bold"/>
              </a:rPr>
              <a:t>Content of Presentation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827031" y="3186793"/>
            <a:ext cx="502056" cy="50205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85151" y="3177968"/>
            <a:ext cx="502056" cy="5020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642375" y="3224914"/>
            <a:ext cx="502056" cy="50205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126113" y="6321652"/>
            <a:ext cx="2478094" cy="2950156"/>
            <a:chOff x="0" y="0"/>
            <a:chExt cx="652667" cy="77699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7150"/>
              <a:ext cx="652667" cy="719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19"/>
                </a:lnSpc>
              </a:pPr>
              <a:r>
                <a:rPr lang="en-US" sz="3200" spc="283" dirty="0">
                  <a:solidFill>
                    <a:srgbClr val="000000"/>
                  </a:solidFill>
                  <a:latin typeface="DM Sans Bold"/>
                </a:rPr>
                <a:t>Project</a:t>
              </a:r>
            </a:p>
            <a:p>
              <a:pPr algn="ctr">
                <a:lnSpc>
                  <a:spcPts val="4119"/>
                </a:lnSpc>
              </a:pPr>
              <a:r>
                <a:rPr lang="en-US" sz="3200" spc="283" dirty="0">
                  <a:solidFill>
                    <a:srgbClr val="000000"/>
                  </a:solidFill>
                  <a:latin typeface="DM Sans Bold"/>
                </a:rPr>
                <a:t> Goals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27393" y="537479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21978" y="3726970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3192" y="5642202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99808" y="3726970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459200" y="537479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07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45788" y="3726970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01574" y="5597525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809487" y="4406420"/>
            <a:ext cx="2478094" cy="2950156"/>
            <a:chOff x="0" y="0"/>
            <a:chExt cx="652667" cy="77699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FFA06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8100"/>
              <a:ext cx="652667" cy="738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9"/>
                </a:lnSpc>
              </a:pPr>
              <a:r>
                <a:rPr lang="en-US" sz="2300" spc="163" dirty="0">
                  <a:solidFill>
                    <a:srgbClr val="000000"/>
                  </a:solidFill>
                  <a:latin typeface="DM Sans Bold"/>
                </a:rPr>
                <a:t>Software Specifications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497132" y="6276976"/>
            <a:ext cx="2478094" cy="2950156"/>
            <a:chOff x="0" y="0"/>
            <a:chExt cx="652667" cy="7769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28575"/>
              <a:ext cx="652667" cy="74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400" spc="156" dirty="0">
                  <a:solidFill>
                    <a:srgbClr val="000000"/>
                  </a:solidFill>
                  <a:latin typeface="DM Sans Bold"/>
                </a:rPr>
                <a:t>requirements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031807" y="4406420"/>
            <a:ext cx="2478094" cy="2950156"/>
            <a:chOff x="0" y="0"/>
            <a:chExt cx="652667" cy="77699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FFA06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57150"/>
              <a:ext cx="652667" cy="719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800" spc="234" dirty="0">
                  <a:solidFill>
                    <a:srgbClr val="000000"/>
                  </a:solidFill>
                  <a:latin typeface="DM Sans Bold"/>
                </a:rPr>
                <a:t>Project</a:t>
              </a:r>
              <a:endParaRPr lang="ar-EG" sz="2800" spc="234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2266"/>
                </a:lnSpc>
              </a:pPr>
              <a:endParaRPr lang="ar-EG" sz="2800" spc="234" dirty="0">
                <a:solidFill>
                  <a:srgbClr val="000000"/>
                </a:solidFill>
                <a:latin typeface="DM Sans Bold"/>
              </a:endParaRPr>
            </a:p>
            <a:p>
              <a:pPr algn="ctr">
                <a:lnSpc>
                  <a:spcPts val="2266"/>
                </a:lnSpc>
              </a:pPr>
              <a:r>
                <a:rPr lang="en-US" sz="2800" spc="234" dirty="0">
                  <a:solidFill>
                    <a:srgbClr val="000000"/>
                  </a:solidFill>
                  <a:latin typeface="DM Sans Bold"/>
                </a:rPr>
                <a:t> modules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531888" y="6079645"/>
            <a:ext cx="2478094" cy="2950156"/>
            <a:chOff x="0" y="0"/>
            <a:chExt cx="652667" cy="77699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47625"/>
              <a:ext cx="652667" cy="729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400" b="1" spc="156" dirty="0">
                  <a:latin typeface="DM Sans Bold"/>
                </a:rPr>
                <a:t>User</a:t>
              </a:r>
              <a:endParaRPr lang="ar-EG" sz="2400" b="1" spc="156" dirty="0">
                <a:latin typeface="DM Sans Bold"/>
              </a:endParaRPr>
            </a:p>
            <a:p>
              <a:pPr algn="ctr">
                <a:lnSpc>
                  <a:spcPts val="2266"/>
                </a:lnSpc>
              </a:pPr>
              <a:r>
                <a:rPr lang="en-US" sz="2000" b="1" spc="156" dirty="0">
                  <a:latin typeface="DM Sans Bold"/>
                </a:rPr>
                <a:t> Characteristics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999" y="6054245"/>
            <a:ext cx="2478094" cy="2950156"/>
            <a:chOff x="0" y="0"/>
            <a:chExt cx="652667" cy="77699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47625"/>
              <a:ext cx="652667" cy="729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3"/>
                </a:lnSpc>
              </a:pPr>
              <a:r>
                <a:rPr lang="en-US" sz="3100" spc="220" dirty="0">
                  <a:solidFill>
                    <a:srgbClr val="000000"/>
                  </a:solidFill>
                  <a:latin typeface="DM Sans Bold"/>
                </a:rPr>
                <a:t>Objectives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562293" y="4406420"/>
            <a:ext cx="2478094" cy="2950156"/>
            <a:chOff x="0" y="0"/>
            <a:chExt cx="652667" cy="77699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52667" cy="776996"/>
            </a:xfrm>
            <a:custGeom>
              <a:avLst/>
              <a:gdLst/>
              <a:ahLst/>
              <a:cxnLst/>
              <a:rect l="l" t="t" r="r" b="b"/>
              <a:pathLst>
                <a:path w="652667" h="776996">
                  <a:moveTo>
                    <a:pt x="159331" y="0"/>
                  </a:moveTo>
                  <a:lnTo>
                    <a:pt x="493336" y="0"/>
                  </a:lnTo>
                  <a:cubicBezTo>
                    <a:pt x="535593" y="0"/>
                    <a:pt x="576119" y="16787"/>
                    <a:pt x="606000" y="46667"/>
                  </a:cubicBezTo>
                  <a:cubicBezTo>
                    <a:pt x="635880" y="76547"/>
                    <a:pt x="652667" y="117074"/>
                    <a:pt x="652667" y="159331"/>
                  </a:cubicBezTo>
                  <a:lnTo>
                    <a:pt x="652667" y="617664"/>
                  </a:lnTo>
                  <a:cubicBezTo>
                    <a:pt x="652667" y="659922"/>
                    <a:pt x="635880" y="700448"/>
                    <a:pt x="606000" y="730329"/>
                  </a:cubicBezTo>
                  <a:cubicBezTo>
                    <a:pt x="576119" y="760209"/>
                    <a:pt x="535593" y="776996"/>
                    <a:pt x="493336" y="776996"/>
                  </a:cubicBezTo>
                  <a:lnTo>
                    <a:pt x="159331" y="776996"/>
                  </a:lnTo>
                  <a:cubicBezTo>
                    <a:pt x="117074" y="776996"/>
                    <a:pt x="76547" y="760209"/>
                    <a:pt x="46667" y="730329"/>
                  </a:cubicBezTo>
                  <a:cubicBezTo>
                    <a:pt x="16787" y="700448"/>
                    <a:pt x="0" y="659922"/>
                    <a:pt x="0" y="617664"/>
                  </a:cubicBezTo>
                  <a:lnTo>
                    <a:pt x="0" y="159331"/>
                  </a:lnTo>
                  <a:cubicBezTo>
                    <a:pt x="0" y="117074"/>
                    <a:pt x="16787" y="76547"/>
                    <a:pt x="46667" y="46667"/>
                  </a:cubicBezTo>
                  <a:cubicBezTo>
                    <a:pt x="76547" y="16787"/>
                    <a:pt x="117074" y="0"/>
                    <a:pt x="159331" y="0"/>
                  </a:cubicBezTo>
                  <a:close/>
                </a:path>
              </a:pathLst>
            </a:custGeom>
            <a:solidFill>
              <a:srgbClr val="FFA06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47625"/>
              <a:ext cx="652667" cy="729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r>
                <a:rPr lang="en-US" sz="3200" spc="227" dirty="0">
                  <a:solidFill>
                    <a:srgbClr val="000000"/>
                  </a:solidFill>
                  <a:latin typeface="DM Sans Bold"/>
                </a:rPr>
                <a:t>Problem Statement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D20D-3637-3C20-1833-D019676F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79D008-9D63-75CD-52DD-7552A081C04A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C62D2D-0F6C-DFDE-EBFB-A90320FF0EC6}"/>
              </a:ext>
            </a:extLst>
          </p:cNvPr>
          <p:cNvSpPr txBox="1"/>
          <p:nvPr/>
        </p:nvSpPr>
        <p:spPr>
          <a:xfrm>
            <a:off x="4876800" y="272306"/>
            <a:ext cx="6858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70151BB-93C7-05CC-0F2F-B08FCB940A1F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C5D26930-F8A9-40B1-6389-9BDE5506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" t="103" r="-187" b="36027"/>
          <a:stretch>
            <a:fillRect/>
          </a:stretch>
        </p:blipFill>
        <p:spPr>
          <a:xfrm>
            <a:off x="2230043" y="1383084"/>
            <a:ext cx="13528765" cy="3586640"/>
          </a:xfrm>
          <a:prstGeom prst="rect">
            <a:avLst/>
          </a:prstGeom>
        </p:spPr>
      </p:pic>
      <p:pic>
        <p:nvPicPr>
          <p:cNvPr id="3" name="Picture 2" descr="A screenshot of a contact form">
            <a:extLst>
              <a:ext uri="{FF2B5EF4-FFF2-40B4-BE49-F238E27FC236}">
                <a16:creationId xmlns:a16="http://schemas.microsoft.com/office/drawing/2014/main" id="{7C5A37E9-FA62-2312-E790-A4466944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" r="-100" b="27158"/>
          <a:stretch>
            <a:fillRect/>
          </a:stretch>
        </p:blipFill>
        <p:spPr>
          <a:xfrm>
            <a:off x="2228169" y="5150612"/>
            <a:ext cx="13534759" cy="37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7F3D3-07D3-7F67-0CDA-6A656BB0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E5D941-9121-F97E-44B7-CA9026160E63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74CF755-0C46-7A93-FFEC-AF43B0DC57BB}"/>
              </a:ext>
            </a:extLst>
          </p:cNvPr>
          <p:cNvSpPr txBox="1"/>
          <p:nvPr/>
        </p:nvSpPr>
        <p:spPr>
          <a:xfrm>
            <a:off x="4876800" y="272306"/>
            <a:ext cx="6858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AF40C47-8D0A-D19C-8763-7AD5D881E025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650717E7-78A7-90B2-C787-60F2EF119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80302"/>
            <a:ext cx="10552496" cy="77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A436-503C-C301-B351-0DB893FA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E531CA-A240-18A0-B067-EA1C5B0604C1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0DBBF4-4817-6921-017C-69EC49FFEEC3}"/>
              </a:ext>
            </a:extLst>
          </p:cNvPr>
          <p:cNvSpPr txBox="1"/>
          <p:nvPr/>
        </p:nvSpPr>
        <p:spPr>
          <a:xfrm>
            <a:off x="4876800" y="272306"/>
            <a:ext cx="6858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DC56EAF-4026-960B-6AFD-360EAF401A2F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829F404A-FF6B-0C6B-1A7C-B21599DF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70" t="-2455" r="-114" b="848"/>
          <a:stretch>
            <a:fillRect/>
          </a:stretch>
        </p:blipFill>
        <p:spPr>
          <a:xfrm>
            <a:off x="1842021" y="1366355"/>
            <a:ext cx="13380371" cy="75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FC4C4-B440-D407-1ED5-DE0945AA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F4BE13-8C90-9307-C35A-EC4994BD6ED4}"/>
              </a:ext>
            </a:extLst>
          </p:cNvPr>
          <p:cNvSpPr/>
          <p:nvPr/>
        </p:nvSpPr>
        <p:spPr>
          <a:xfrm>
            <a:off x="0" y="818635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F78A8C-BD3B-B6F2-A36A-C66529024321}"/>
              </a:ext>
            </a:extLst>
          </p:cNvPr>
          <p:cNvSpPr txBox="1"/>
          <p:nvPr/>
        </p:nvSpPr>
        <p:spPr>
          <a:xfrm>
            <a:off x="4876800" y="272306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3D99C7B-4D0D-F093-5E61-DBEA3AECC324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E51EB8-3242-9630-ADD6-0A48C25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01" t="-66" r="-231" b="-286"/>
          <a:stretch>
            <a:fillRect/>
          </a:stretch>
        </p:blipFill>
        <p:spPr>
          <a:xfrm>
            <a:off x="2228170" y="1719498"/>
            <a:ext cx="12515414" cy="7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A78D3-A6D9-5A54-CFF2-90C93DC2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D93DAD-547E-9BFC-A57F-EE2EFEF956FC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72672D-2866-0BDF-9838-84A7D04CA84F}"/>
              </a:ext>
            </a:extLst>
          </p:cNvPr>
          <p:cNvSpPr txBox="1"/>
          <p:nvPr/>
        </p:nvSpPr>
        <p:spPr>
          <a:xfrm>
            <a:off x="621220" y="342900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9F3E791-97E1-1C62-AA1F-331534408163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D7DBF88-65D9-67FC-F87A-346278BCB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932" y="108469"/>
            <a:ext cx="8579848" cy="100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1562-74E5-4F87-EF22-1764D389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531B7-96C9-101D-C5A4-9CD4095AA398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5504D3-213C-CEBD-7515-6AA0ED4FB6AE}"/>
              </a:ext>
            </a:extLst>
          </p:cNvPr>
          <p:cNvSpPr txBox="1"/>
          <p:nvPr/>
        </p:nvSpPr>
        <p:spPr>
          <a:xfrm>
            <a:off x="4876800" y="114300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63380B3-4ED9-A1C1-3511-0B6602CC0851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2E2ED2CE-41F2-E5D0-E452-9CBABE04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59910"/>
            <a:ext cx="11125200" cy="78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9D2E9-2DA1-5D00-DA72-9E71F2D03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57891A-E9DC-AD15-6C9A-D385184EF78C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704A8AA-004E-3216-C2CC-14F456EB8B54}"/>
              </a:ext>
            </a:extLst>
          </p:cNvPr>
          <p:cNvSpPr txBox="1"/>
          <p:nvPr/>
        </p:nvSpPr>
        <p:spPr>
          <a:xfrm>
            <a:off x="4876800" y="272306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0418E19-6126-4B5F-77DF-1D08E3658C4D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7F2D2B-4CD2-D923-9D80-206EF7FF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32" t="5699" b="511"/>
          <a:stretch>
            <a:fillRect/>
          </a:stretch>
        </p:blipFill>
        <p:spPr>
          <a:xfrm>
            <a:off x="3207683" y="1374219"/>
            <a:ext cx="11020247" cy="76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E156-E57F-94D2-F5DB-6EC003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9EAAAE-FE1B-3DBE-275F-5E8F9320862E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F5F064-EB3A-7B88-69A5-C02D09F0A579}"/>
              </a:ext>
            </a:extLst>
          </p:cNvPr>
          <p:cNvSpPr txBox="1"/>
          <p:nvPr/>
        </p:nvSpPr>
        <p:spPr>
          <a:xfrm>
            <a:off x="304800" y="272306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E77966-CF6E-CF41-2F72-88E4A0A52F37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EF941BD5-8315-3F9D-4AD5-35C0C510B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50" y="952500"/>
            <a:ext cx="8863972" cy="78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D56C-0730-67FA-AEF9-45BD87327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92D1C9-D6F2-C304-5AA5-FEB898399B29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D7F59B7-DA95-9629-96C3-38278D65D77D}"/>
              </a:ext>
            </a:extLst>
          </p:cNvPr>
          <p:cNvSpPr txBox="1"/>
          <p:nvPr/>
        </p:nvSpPr>
        <p:spPr>
          <a:xfrm>
            <a:off x="304800" y="272306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CC978D8-4D81-ECDA-B240-33A9546ED21B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191429A-B091-6C82-D044-FEE64B083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72306"/>
            <a:ext cx="8686800" cy="88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8347-5ABE-E1F5-803D-A2B8AF00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08C7DE-4F17-2FE7-708E-55D30919CD93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D6AFF84-6D82-5E54-1D24-1C479BD37F61}"/>
              </a:ext>
            </a:extLst>
          </p:cNvPr>
          <p:cNvSpPr txBox="1"/>
          <p:nvPr/>
        </p:nvSpPr>
        <p:spPr>
          <a:xfrm>
            <a:off x="4876800" y="114300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7C94647-8E7A-5617-B693-37D8845F1D8A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C03220F-D138-18E1-5BDB-0F414B961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35" y="1409700"/>
            <a:ext cx="9878279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E29B88-0FCF-862E-7351-7889F9D5BE93}"/>
              </a:ext>
            </a:extLst>
          </p:cNvPr>
          <p:cNvSpPr/>
          <p:nvPr/>
        </p:nvSpPr>
        <p:spPr>
          <a:xfrm rot="-5400000">
            <a:off x="4511089" y="-45339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49890" y="431695"/>
            <a:ext cx="13188219" cy="93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72"/>
              </a:lnSpc>
            </a:pPr>
            <a:r>
              <a:rPr lang="en-US" sz="6000" u="sng" dirty="0">
                <a:solidFill>
                  <a:srgbClr val="000000"/>
                </a:solidFill>
                <a:latin typeface="DM Sans Bold"/>
              </a:rPr>
              <a:t>Objectives of Online Exam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98714" y="2602284"/>
            <a:ext cx="18253264" cy="60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00200" lvl="2" indent="-685800">
              <a:lnSpc>
                <a:spcPts val="51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/>
              <a:t>Improve teaching</a:t>
            </a:r>
            <a:r>
              <a:rPr lang="en-US" sz="3600" dirty="0"/>
              <a:t> through an online examination system.</a:t>
            </a:r>
            <a:endParaRPr lang="en-US" sz="3600" b="1" dirty="0">
              <a:solidFill>
                <a:srgbClr val="000000"/>
              </a:solidFill>
              <a:latin typeface="Century Gothic (النص الأساسي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4800" y="6293981"/>
            <a:ext cx="17349750" cy="57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48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/>
              <a:t>Reduce exam time and result processing</a:t>
            </a:r>
            <a:r>
              <a:rPr lang="en-US" sz="3600" dirty="0"/>
              <a:t> for both instructors and students.</a:t>
            </a:r>
            <a:endParaRPr lang="en-US" sz="3600" b="1" dirty="0">
              <a:solidFill>
                <a:srgbClr val="000000"/>
              </a:solidFill>
              <a:latin typeface="Century Gothic (النص الأساسي)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800" y="4443487"/>
            <a:ext cx="1734975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ar-EG" sz="3600" b="1" dirty="0"/>
              <a:t> </a:t>
            </a:r>
            <a:r>
              <a:rPr lang="en-US" sz="3600" b="1" dirty="0"/>
              <a:t>efficient platform</a:t>
            </a:r>
            <a:r>
              <a:rPr lang="en-US" sz="3600" dirty="0"/>
              <a:t> for educational institutions.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676D49A-189D-A5E4-3819-8EAC0F07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54" y="1449004"/>
            <a:ext cx="7395089" cy="7388992"/>
          </a:xfrm>
          <a:prstGeom prst="rect">
            <a:avLst/>
          </a:prstGeom>
          <a:effectLst>
            <a:glow rad="1905000">
              <a:schemeClr val="accent1">
                <a:alpha val="0"/>
              </a:schemeClr>
            </a:glow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6AD6-C0FB-4D12-F561-0587C1AC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44DD75E-88BE-3265-7800-A5516674D26D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E399D25-A0B4-C8C8-B764-A0CD52FC7DA9}"/>
              </a:ext>
            </a:extLst>
          </p:cNvPr>
          <p:cNvSpPr txBox="1"/>
          <p:nvPr/>
        </p:nvSpPr>
        <p:spPr>
          <a:xfrm>
            <a:off x="4876800" y="272306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EE3276A-9143-92AA-A86E-8A388E7FA45A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7E273-A40C-ED01-962C-8A716CF8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" t="199" r="-60" b="44003"/>
          <a:stretch>
            <a:fillRect/>
          </a:stretch>
        </p:blipFill>
        <p:spPr>
          <a:xfrm>
            <a:off x="4191000" y="1334355"/>
            <a:ext cx="10028574" cy="76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BDE1-CC0E-DFEB-015E-68AF37ED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84EBD9-0B17-33A7-87DB-1EF106732BED}"/>
              </a:ext>
            </a:extLst>
          </p:cNvPr>
          <p:cNvSpPr/>
          <p:nvPr/>
        </p:nvSpPr>
        <p:spPr>
          <a:xfrm>
            <a:off x="0" y="0"/>
            <a:ext cx="18288000" cy="902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C84D55-CDCF-33CA-1137-A886BF8F4BE3}"/>
              </a:ext>
            </a:extLst>
          </p:cNvPr>
          <p:cNvSpPr txBox="1"/>
          <p:nvPr/>
        </p:nvSpPr>
        <p:spPr>
          <a:xfrm>
            <a:off x="228600" y="149304"/>
            <a:ext cx="82533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latin typeface="Arial"/>
                <a:ea typeface="Times New Roman" panose="02020603050405020304" pitchFamily="18" charset="0"/>
                <a:cs typeface="Times New Roman"/>
              </a:rPr>
              <a:t>Teacher</a:t>
            </a:r>
            <a:r>
              <a:rPr lang="en-US" sz="7200" b="1" i="1" dirty="0"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 Outputs</a:t>
            </a:r>
            <a:endParaRPr lang="en-US" sz="7200" dirty="0"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9C64581-6E24-11DC-7665-71FE2A244BE0}"/>
              </a:ext>
            </a:extLst>
          </p:cNvPr>
          <p:cNvSpPr txBox="1"/>
          <p:nvPr/>
        </p:nvSpPr>
        <p:spPr>
          <a:xfrm>
            <a:off x="826028" y="1652607"/>
            <a:ext cx="17037248" cy="2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 w="9525" cap="flat" cmpd="sng" algn="ctr">
                  <a:solidFill>
                    <a:srgbClr val="BFBFBF">
                      <a:alpha val="50000"/>
                    </a:srgbClr>
                  </a:solidFill>
                  <a:prstDash val="solid"/>
                  <a:round/>
                </a:ln>
                <a:effectLst>
                  <a:outerShdw dist="25400" dir="13500000" sx="0" sy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E7917523-7E85-C112-2000-6DA46AAC0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09" y="270897"/>
            <a:ext cx="9585801" cy="98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B0FD-364D-CC5D-6DEC-FC3A9ABC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ACC3B7-4DA1-6669-8EAF-D18AA11A5160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38CCE53-A50E-7576-8D50-010FD13F6B26}"/>
              </a:ext>
            </a:extLst>
          </p:cNvPr>
          <p:cNvSpPr txBox="1"/>
          <p:nvPr/>
        </p:nvSpPr>
        <p:spPr>
          <a:xfrm>
            <a:off x="4419600" y="357242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AA90F5E-9067-21D9-A8BB-8E3CE39EDDF7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D8C66DB4-809C-0317-D74B-492417AF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10" r="-124" b="597"/>
          <a:stretch>
            <a:fillRect/>
          </a:stretch>
        </p:blipFill>
        <p:spPr>
          <a:xfrm>
            <a:off x="1955680" y="1444414"/>
            <a:ext cx="14354787" cy="74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12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FDAA0-EDD6-933F-53A8-4AB5F3F0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CC2F2D-3DB9-D36F-7B7B-73782FFE4799}"/>
              </a:ext>
            </a:extLst>
          </p:cNvPr>
          <p:cNvSpPr/>
          <p:nvPr/>
        </p:nvSpPr>
        <p:spPr>
          <a:xfrm>
            <a:off x="0" y="-38100"/>
            <a:ext cx="18288000" cy="9182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6CADB0C-43FE-787B-2DF1-17CD4DA4075D}"/>
              </a:ext>
            </a:extLst>
          </p:cNvPr>
          <p:cNvSpPr txBox="1"/>
          <p:nvPr/>
        </p:nvSpPr>
        <p:spPr>
          <a:xfrm>
            <a:off x="4038600" y="550902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3EDB28D-2BF4-ECAA-7607-1D5DD6B36B3D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4A946-95A0-7D8E-256C-5DDA1E69384F}"/>
              </a:ext>
            </a:extLst>
          </p:cNvPr>
          <p:cNvSpPr txBox="1"/>
          <p:nvPr/>
        </p:nvSpPr>
        <p:spPr>
          <a:xfrm>
            <a:off x="12115800" y="2444266"/>
            <a:ext cx="5224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View the details of test 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CB107ABB-A72F-7AB3-ACE8-2A7CC032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8" y="2130889"/>
            <a:ext cx="11461620" cy="67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7630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845E5-7D53-11D4-C3E3-22EE36C77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73C82-E71C-355C-809A-9842FD3512B2}"/>
              </a:ext>
            </a:extLst>
          </p:cNvPr>
          <p:cNvSpPr/>
          <p:nvPr/>
        </p:nvSpPr>
        <p:spPr>
          <a:xfrm>
            <a:off x="0" y="0"/>
            <a:ext cx="18288000" cy="9182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92FD648-6EB3-512C-6BAA-0E42F07D09A1}"/>
              </a:ext>
            </a:extLst>
          </p:cNvPr>
          <p:cNvSpPr txBox="1"/>
          <p:nvPr/>
        </p:nvSpPr>
        <p:spPr>
          <a:xfrm>
            <a:off x="3124200" y="354219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10CBDAB-21CA-ABB9-9C58-3B5A2377FE03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4BE10D-1AEA-B2A9-2034-2DEB3579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" r="-441" b="49571"/>
          <a:stretch>
            <a:fillRect/>
          </a:stretch>
        </p:blipFill>
        <p:spPr>
          <a:xfrm>
            <a:off x="830845" y="1459864"/>
            <a:ext cx="7896494" cy="764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729C6A-1EBA-4795-1CB4-98D72F7D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13" r="315" b="-1174"/>
          <a:stretch>
            <a:fillRect/>
          </a:stretch>
        </p:blipFill>
        <p:spPr>
          <a:xfrm>
            <a:off x="9653620" y="1467016"/>
            <a:ext cx="7959139" cy="77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7555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AFB7C-A017-863D-9B4A-110237BC9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564E9B-4FC2-23A6-767A-7717B5E93F2C}"/>
              </a:ext>
            </a:extLst>
          </p:cNvPr>
          <p:cNvSpPr/>
          <p:nvPr/>
        </p:nvSpPr>
        <p:spPr>
          <a:xfrm>
            <a:off x="0" y="-38100"/>
            <a:ext cx="18288000" cy="9182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3C16F9D-2CB3-79AB-BCD4-C483A81BF9C2}"/>
              </a:ext>
            </a:extLst>
          </p:cNvPr>
          <p:cNvSpPr txBox="1"/>
          <p:nvPr/>
        </p:nvSpPr>
        <p:spPr>
          <a:xfrm>
            <a:off x="4114800" y="150749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C29E3F9-2BC3-83FF-4004-853E68C998B9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86D2F-A85F-324D-E55E-E5B8BC385F11}"/>
              </a:ext>
            </a:extLst>
          </p:cNvPr>
          <p:cNvSpPr txBox="1"/>
          <p:nvPr/>
        </p:nvSpPr>
        <p:spPr>
          <a:xfrm>
            <a:off x="12115800" y="2444266"/>
            <a:ext cx="522470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View the result of test 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622EA97-8DEC-345F-7A15-556CCA91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96" r="1479" b="7335"/>
          <a:stretch>
            <a:fillRect/>
          </a:stretch>
        </p:blipFill>
        <p:spPr>
          <a:xfrm>
            <a:off x="150788" y="1258745"/>
            <a:ext cx="11442238" cy="7507348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4AA2888A-7C19-0635-CE28-E6F79E77EE6F}"/>
              </a:ext>
            </a:extLst>
          </p:cNvPr>
          <p:cNvSpPr txBox="1"/>
          <p:nvPr/>
        </p:nvSpPr>
        <p:spPr>
          <a:xfrm>
            <a:off x="5257800" y="80507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 Exam</a:t>
            </a:r>
          </a:p>
        </p:txBody>
      </p:sp>
    </p:spTree>
    <p:extLst>
      <p:ext uri="{BB962C8B-B14F-4D97-AF65-F5344CB8AC3E}">
        <p14:creationId xmlns:p14="http://schemas.microsoft.com/office/powerpoint/2010/main" val="2682405231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29391-DB6F-B28F-306C-736901428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7E14E2-B987-300E-0F8A-DDE33EE62E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BDB13BC-4F35-BD75-DE00-EAE1625FC354}"/>
              </a:ext>
            </a:extLst>
          </p:cNvPr>
          <p:cNvSpPr txBox="1"/>
          <p:nvPr/>
        </p:nvSpPr>
        <p:spPr>
          <a:xfrm>
            <a:off x="3814066" y="192600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744DC3D-CBD1-6CEC-9232-B0088A97E48D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827DBB3-8124-E660-F3DD-AF2EE5378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32" y="1967837"/>
            <a:ext cx="9031913" cy="6795885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46D6A95-73AE-C689-61ED-CDF561D5E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2" y="1698882"/>
            <a:ext cx="8090292" cy="73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C091-814E-64A9-4511-42A5A97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3C3E5E-4DAC-7BA7-0873-C207C38ACD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3986787-C4C1-D2F2-D7C1-77A2FFBB2A92}"/>
              </a:ext>
            </a:extLst>
          </p:cNvPr>
          <p:cNvSpPr txBox="1"/>
          <p:nvPr/>
        </p:nvSpPr>
        <p:spPr>
          <a:xfrm>
            <a:off x="3814066" y="192600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190851E-1F42-3D52-0128-E4FC0C1D2E2B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D8EE69B-33D2-647D-61D9-28DE5B2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52607"/>
            <a:ext cx="13373100" cy="74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3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0A132-C2EE-1CEE-2A2D-B5190D7B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979991-646F-A597-C995-F494E12EF8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BECC5B8-3D31-2705-10D6-72D0F82E823C}"/>
              </a:ext>
            </a:extLst>
          </p:cNvPr>
          <p:cNvSpPr txBox="1"/>
          <p:nvPr/>
        </p:nvSpPr>
        <p:spPr>
          <a:xfrm>
            <a:off x="3814066" y="192600"/>
            <a:ext cx="1106117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2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OUTPUTS</a:t>
            </a:r>
            <a:endParaRPr lang="en-US" sz="7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4D7FAE-95A3-E44C-62CF-B75EFD723DE7}"/>
              </a:ext>
            </a:extLst>
          </p:cNvPr>
          <p:cNvSpPr txBox="1"/>
          <p:nvPr/>
        </p:nvSpPr>
        <p:spPr>
          <a:xfrm>
            <a:off x="826028" y="1652607"/>
            <a:ext cx="17037248" cy="27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  <a:p>
            <a:pPr algn="ctr">
              <a:lnSpc>
                <a:spcPts val="4944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0711AB8A-AD18-CD87-E675-25B4A8EB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" t="640" r="-56" b="-2344"/>
          <a:stretch>
            <a:fillRect/>
          </a:stretch>
        </p:blipFill>
        <p:spPr>
          <a:xfrm>
            <a:off x="1971262" y="1304297"/>
            <a:ext cx="13585504" cy="3647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76E985-3DDA-52ED-BC4A-05ADE9383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44" y="5146399"/>
            <a:ext cx="13572710" cy="38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C53FD-2B8C-A107-D0F7-F1A06498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C39EC0-7E9D-1FD6-C311-62D6CDAC00DB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617E599-6E0D-6981-CCC2-7D19014AB5EB}"/>
              </a:ext>
            </a:extLst>
          </p:cNvPr>
          <p:cNvSpPr txBox="1"/>
          <p:nvPr/>
        </p:nvSpPr>
        <p:spPr>
          <a:xfrm>
            <a:off x="381000" y="247854"/>
            <a:ext cx="16216412" cy="109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13C82A6-4821-81DD-3206-027E97CF37AE}"/>
              </a:ext>
            </a:extLst>
          </p:cNvPr>
          <p:cNvSpPr/>
          <p:nvPr/>
        </p:nvSpPr>
        <p:spPr>
          <a:xfrm>
            <a:off x="5838416" y="1327344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80AD9F26-97EE-D1FA-CD13-28B007C199EE}"/>
              </a:ext>
            </a:extLst>
          </p:cNvPr>
          <p:cNvSpPr txBox="1"/>
          <p:nvPr/>
        </p:nvSpPr>
        <p:spPr>
          <a:xfrm>
            <a:off x="0" y="1623024"/>
            <a:ext cx="16216412" cy="602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50"/>
              </a:lnSpc>
              <a:spcBef>
                <a:spcPct val="0"/>
              </a:spcBef>
            </a:pPr>
            <a:r>
              <a:rPr lang="en-US" sz="3600" u="sng" strike="noStrike" dirty="0">
                <a:solidFill>
                  <a:srgbClr val="000000"/>
                </a:solidFill>
                <a:latin typeface="Century Gothic (العناوين)"/>
              </a:rPr>
              <a:t>The enhancement that we can add by </a:t>
            </a:r>
            <a:r>
              <a:rPr lang="en-US" sz="3600" u="sng" dirty="0">
                <a:solidFill>
                  <a:srgbClr val="000000"/>
                </a:solidFill>
                <a:latin typeface="Century Gothic (العناوين)"/>
              </a:rPr>
              <a:t>f</a:t>
            </a:r>
            <a:r>
              <a:rPr lang="en-US" sz="3600" u="sng" strike="noStrike" dirty="0">
                <a:solidFill>
                  <a:srgbClr val="000000"/>
                </a:solidFill>
                <a:latin typeface="Century Gothic (العناوين)"/>
              </a:rPr>
              <a:t>irst </a:t>
            </a:r>
            <a:r>
              <a:rPr lang="en-US" sz="3600" u="sng" dirty="0">
                <a:solidFill>
                  <a:srgbClr val="000000"/>
                </a:solidFill>
                <a:latin typeface="Century Gothic (العناوين)"/>
              </a:rPr>
              <a:t>t</a:t>
            </a:r>
            <a:r>
              <a:rPr lang="en-US" sz="3600" u="sng" strike="noStrike" dirty="0">
                <a:solidFill>
                  <a:srgbClr val="000000"/>
                </a:solidFill>
                <a:latin typeface="Century Gothic (العناوين)"/>
              </a:rPr>
              <a:t>erm </a:t>
            </a:r>
            <a:r>
              <a:rPr lang="en-US" sz="3600" u="sng" dirty="0">
                <a:solidFill>
                  <a:srgbClr val="000000"/>
                </a:solidFill>
                <a:latin typeface="Century Gothic (العناوين)"/>
              </a:rPr>
              <a:t>c</a:t>
            </a:r>
            <a:r>
              <a:rPr lang="en-US" sz="3600" u="sng" strike="noStrike" dirty="0">
                <a:solidFill>
                  <a:srgbClr val="000000"/>
                </a:solidFill>
                <a:latin typeface="Century Gothic (العناوين)"/>
              </a:rPr>
              <a:t>omments by doctors</a:t>
            </a:r>
            <a:r>
              <a:rPr lang="en-US" sz="3600" u="none" strike="noStrike" dirty="0">
                <a:solidFill>
                  <a:srgbClr val="000000"/>
                </a:solidFill>
                <a:latin typeface="Century Gothic (العناوين)"/>
              </a:rPr>
              <a:t>: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63D3FF4E-B254-DFAC-B1B6-C1B7EB326797}"/>
              </a:ext>
            </a:extLst>
          </p:cNvPr>
          <p:cNvSpPr txBox="1"/>
          <p:nvPr/>
        </p:nvSpPr>
        <p:spPr>
          <a:xfrm>
            <a:off x="363255" y="2692616"/>
            <a:ext cx="16764000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Use AI to create and manage Exams .</a:t>
            </a:r>
            <a:r>
              <a:rPr lang="en-US" sz="3200" dirty="0">
                <a:latin typeface="+mj-lt"/>
              </a:rPr>
              <a:t>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0E825B8-ABE2-F55F-9191-DCE993B5F5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4" t="199" r="-60" b="44003"/>
          <a:stretch>
            <a:fillRect/>
          </a:stretch>
        </p:blipFill>
        <p:spPr>
          <a:xfrm>
            <a:off x="9067800" y="2251707"/>
            <a:ext cx="9067800" cy="6958103"/>
          </a:xfrm>
          <a:prstGeom prst="rect">
            <a:avLst/>
          </a:prstGeom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8E136FA5-2BC5-4FE0-6C75-6B312D703B49}"/>
              </a:ext>
            </a:extLst>
          </p:cNvPr>
          <p:cNvSpPr txBox="1"/>
          <p:nvPr/>
        </p:nvSpPr>
        <p:spPr>
          <a:xfrm>
            <a:off x="346554" y="3998824"/>
            <a:ext cx="16764000" cy="542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Use AI to add questions automatically.</a:t>
            </a:r>
            <a:r>
              <a:rPr lang="en-US" sz="3200" dirty="0">
                <a:latin typeface="+mj-lt"/>
              </a:rPr>
              <a:t>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8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CC66B82-737C-4160-3D86-BBA54D0EE1F6}"/>
              </a:ext>
            </a:extLst>
          </p:cNvPr>
          <p:cNvSpPr/>
          <p:nvPr/>
        </p:nvSpPr>
        <p:spPr>
          <a:xfrm rot="-5400000">
            <a:off x="4511089" y="-45339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16200000">
            <a:off x="4630577" y="-4519484"/>
            <a:ext cx="89916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521615" y="386360"/>
            <a:ext cx="8851377" cy="1056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6000" u="sng" dirty="0">
                <a:solidFill>
                  <a:srgbClr val="000000"/>
                </a:solidFill>
                <a:latin typeface="DM Sans Bold"/>
              </a:rPr>
              <a:t>Problem Statements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338" y="2977061"/>
            <a:ext cx="1689593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Traditional exam are time consuming to manage results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5390" y="4610546"/>
            <a:ext cx="168705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D20"/>
                </a:solidFill>
                <a:latin typeface="Century Gothic (النص الأساسي)"/>
              </a:rPr>
              <a:t>Errors may </a:t>
            </a:r>
            <a:r>
              <a:rPr lang="en-US" sz="3600" b="1" dirty="0" err="1">
                <a:solidFill>
                  <a:srgbClr val="1E1D20"/>
                </a:solidFill>
                <a:latin typeface="Century Gothic (النص الأساسي)"/>
              </a:rPr>
              <a:t>accur</a:t>
            </a:r>
            <a:r>
              <a:rPr lang="en-US" sz="3600" b="1" dirty="0">
                <a:solidFill>
                  <a:srgbClr val="1E1D20"/>
                </a:solidFill>
                <a:latin typeface="Century Gothic (النص الأساسي)"/>
              </a:rPr>
              <a:t> when manually generating results </a:t>
            </a: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.</a:t>
            </a:r>
            <a:r>
              <a:rPr lang="en-US" sz="3600" b="1" dirty="0">
                <a:solidFill>
                  <a:srgbClr val="1E1D20"/>
                </a:solidFill>
                <a:latin typeface="Century Gothic (النص الأساسي)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5390" y="6104151"/>
            <a:ext cx="1691988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32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/>
              <a:t>Students should see their results immediately after completing exams .</a:t>
            </a:r>
          </a:p>
          <a:p>
            <a:pPr>
              <a:lnSpc>
                <a:spcPts val="4326"/>
              </a:lnSpc>
              <a:spcBef>
                <a:spcPct val="0"/>
              </a:spcBef>
            </a:pPr>
            <a:endParaRPr lang="en-US" sz="3600" b="1" dirty="0">
              <a:solidFill>
                <a:srgbClr val="000000"/>
              </a:solidFill>
              <a:latin typeface="Century Gothic (النص الأساسي)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C8CD-5BA2-367E-34F4-A5FB4334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2EB222-2C02-E13F-8C71-FE871AAE97D9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984735F-C66D-FAF5-3398-9A56EFAB2C4F}"/>
              </a:ext>
            </a:extLst>
          </p:cNvPr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B160059-7923-E903-4208-D2BF826AB342}"/>
              </a:ext>
            </a:extLst>
          </p:cNvPr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69276FD-F593-27E7-8489-0E621156D6BA}"/>
              </a:ext>
            </a:extLst>
          </p:cNvPr>
          <p:cNvSpPr txBox="1"/>
          <p:nvPr/>
        </p:nvSpPr>
        <p:spPr>
          <a:xfrm>
            <a:off x="221517" y="2416915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adding a chatbot integration </a:t>
            </a:r>
            <a:r>
              <a:rPr lang="en-US" sz="3200" dirty="0">
                <a:latin typeface="+mj-lt"/>
              </a:rPr>
              <a:t>help students with system navigation 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7F2C69FF-C64B-70E8-FDCC-145EBE9A707A}"/>
              </a:ext>
            </a:extLst>
          </p:cNvPr>
          <p:cNvSpPr txBox="1"/>
          <p:nvPr/>
        </p:nvSpPr>
        <p:spPr>
          <a:xfrm>
            <a:off x="186027" y="3351514"/>
            <a:ext cx="18744458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adding a survey form student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to send his feedback about his </a:t>
            </a:r>
            <a:r>
              <a:rPr lang="en-US" sz="3200" i="0" dirty="0">
                <a:effectLst/>
                <a:highlight>
                  <a:srgbClr val="F2F2F2"/>
                </a:highlight>
                <a:latin typeface="+mj-lt"/>
              </a:rPr>
              <a:t>satisfied .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A6DD347-3918-AA57-0141-C1B2D5D38B67}"/>
              </a:ext>
            </a:extLst>
          </p:cNvPr>
          <p:cNvSpPr txBox="1"/>
          <p:nvPr/>
        </p:nvSpPr>
        <p:spPr>
          <a:xfrm>
            <a:off x="221517" y="4275726"/>
            <a:ext cx="18744458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adding a contact us form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for any user on the website if face any problem . 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72EBD087-29BE-A982-5259-0C7F5E96414A}"/>
              </a:ext>
            </a:extLst>
          </p:cNvPr>
          <p:cNvSpPr txBox="1"/>
          <p:nvPr/>
        </p:nvSpPr>
        <p:spPr>
          <a:xfrm>
            <a:off x="186027" y="1477101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complete the website </a:t>
            </a:r>
            <a:r>
              <a:rPr lang="en-US" sz="3200" dirty="0">
                <a:latin typeface="+mj-lt"/>
              </a:rPr>
              <a:t>frontend and backend 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C11B45FD-203E-1D11-AD05-99036141CDC7}"/>
              </a:ext>
            </a:extLst>
          </p:cNvPr>
          <p:cNvSpPr txBox="1"/>
          <p:nvPr/>
        </p:nvSpPr>
        <p:spPr>
          <a:xfrm>
            <a:off x="221517" y="5324975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adding an algorithm to prevent cheating</a:t>
            </a:r>
            <a:r>
              <a:rPr lang="en-US" sz="3200" dirty="0">
                <a:latin typeface="+mj-lt"/>
              </a:rPr>
              <a:t>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2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39E02-FCC2-79B0-2110-E606839CEEBE}"/>
              </a:ext>
            </a:extLst>
          </p:cNvPr>
          <p:cNvSpPr/>
          <p:nvPr/>
        </p:nvSpPr>
        <p:spPr>
          <a:xfrm>
            <a:off x="0" y="3810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/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CF3632D-D433-4D1C-B266-9C9466D2D8B1}"/>
              </a:ext>
            </a:extLst>
          </p:cNvPr>
          <p:cNvSpPr txBox="1"/>
          <p:nvPr/>
        </p:nvSpPr>
        <p:spPr>
          <a:xfrm>
            <a:off x="304800" y="1541374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adding a chatbot integration </a:t>
            </a:r>
            <a:r>
              <a:rPr lang="en-US" sz="3200" dirty="0">
                <a:latin typeface="+mj-lt"/>
              </a:rPr>
              <a:t>help students with system navigation 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9028E6F-743B-2FDE-AD09-11C327F21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13226"/>
            <a:ext cx="11963400" cy="6679590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A0AD44E7-2E1E-BAF1-5CAE-75275A1AA999}"/>
              </a:ext>
            </a:extLst>
          </p:cNvPr>
          <p:cNvSpPr txBox="1"/>
          <p:nvPr/>
        </p:nvSpPr>
        <p:spPr>
          <a:xfrm>
            <a:off x="340267" y="2464410"/>
            <a:ext cx="17338133" cy="54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entury Gothic (العناوين)"/>
              </a:rPr>
              <a:t>•</a:t>
            </a:r>
            <a:r>
              <a:rPr lang="en-US" sz="3200" dirty="0">
                <a:latin typeface="Century Gothic (العناوين)"/>
              </a:rPr>
              <a:t> </a:t>
            </a:r>
            <a:r>
              <a:rPr lang="ar-EG" sz="3200" dirty="0">
                <a:latin typeface="Century Gothic (العناوين)"/>
              </a:rPr>
              <a:t>  </a:t>
            </a:r>
            <a:r>
              <a:rPr lang="en-US" sz="3200" b="1" dirty="0">
                <a:latin typeface="Century Gothic (العناوين)"/>
              </a:rPr>
              <a:t>AI Chatbot Assistant</a:t>
            </a:r>
            <a:r>
              <a:rPr lang="en-US" sz="3200" dirty="0">
                <a:latin typeface="Century Gothic (العناوين)"/>
              </a:rPr>
              <a:t>: Context-aware responses based on user roles</a:t>
            </a:r>
            <a:r>
              <a:rPr lang="ar-EG" sz="3200" dirty="0">
                <a:latin typeface="Century Gothic (العناوين)"/>
              </a:rPr>
              <a:t> .</a:t>
            </a:r>
            <a:endParaRPr lang="en-US" sz="3200" dirty="0">
              <a:latin typeface="Century Gothic (العناوين)"/>
            </a:endParaRPr>
          </a:p>
        </p:txBody>
      </p:sp>
    </p:spTree>
    <p:extLst>
      <p:ext uri="{BB962C8B-B14F-4D97-AF65-F5344CB8AC3E}">
        <p14:creationId xmlns:p14="http://schemas.microsoft.com/office/powerpoint/2010/main" val="17899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18E3-17A8-A89B-8938-65667184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D2CD4D-3947-01BF-6A2D-9B535AD4B174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6C139D-B5E4-5714-E6F8-3B4FB8A923D4}"/>
              </a:ext>
            </a:extLst>
          </p:cNvPr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F428BAC-2298-2272-4D5B-A052E726E295}"/>
              </a:ext>
            </a:extLst>
          </p:cNvPr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C50EBDE-8A93-E84C-3E50-75B22FC68E9F}"/>
              </a:ext>
            </a:extLst>
          </p:cNvPr>
          <p:cNvSpPr txBox="1"/>
          <p:nvPr/>
        </p:nvSpPr>
        <p:spPr>
          <a:xfrm>
            <a:off x="290387" y="1762934"/>
            <a:ext cx="18744458" cy="1145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adding a survey form student</a:t>
            </a:r>
            <a:endParaRPr lang="ar-EG" sz="3200" b="1" dirty="0">
              <a:solidFill>
                <a:srgbClr val="000000"/>
              </a:solidFill>
              <a:latin typeface="+mj-lt"/>
            </a:endParaRPr>
          </a:p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to send his feedback about his </a:t>
            </a:r>
            <a:r>
              <a:rPr lang="en-US" sz="3200" i="0" dirty="0">
                <a:effectLst/>
                <a:highlight>
                  <a:srgbClr val="F2F2F2"/>
                </a:highlight>
                <a:latin typeface="+mj-lt"/>
              </a:rPr>
              <a:t>satisfied.</a:t>
            </a:r>
            <a:endParaRPr lang="en-US" sz="3200" dirty="0">
              <a:latin typeface="+mj-lt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9C4DE1F-549B-BA0D-D881-81CC09F53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68796" b="10000"/>
          <a:stretch/>
        </p:blipFill>
        <p:spPr>
          <a:xfrm>
            <a:off x="10972800" y="1104900"/>
            <a:ext cx="6088236" cy="80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A6A8-D8FE-74B4-5001-1FD41B8B8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C19D12-C463-BAEB-F7B9-3F35842914CD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8420DE-3A08-B188-519D-774F7290C7A3}"/>
              </a:ext>
            </a:extLst>
          </p:cNvPr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AB79CE7-A107-D444-4286-2913AAED724B}"/>
              </a:ext>
            </a:extLst>
          </p:cNvPr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A47CD4D-BD5E-5B2B-A642-66C27A0F7CF1}"/>
              </a:ext>
            </a:extLst>
          </p:cNvPr>
          <p:cNvSpPr txBox="1"/>
          <p:nvPr/>
        </p:nvSpPr>
        <p:spPr>
          <a:xfrm>
            <a:off x="221517" y="1638300"/>
            <a:ext cx="18744458" cy="542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adding a contact us form</a:t>
            </a:r>
            <a:r>
              <a:rPr lang="ar-EG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for any problem . </a:t>
            </a:r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002B1268-F323-0909-0B5B-4D2727ED1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64" r="13125" b="-164"/>
          <a:stretch>
            <a:fillRect/>
          </a:stretch>
        </p:blipFill>
        <p:spPr>
          <a:xfrm>
            <a:off x="9601200" y="1211661"/>
            <a:ext cx="8492423" cy="79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EEE0-9749-BDE6-8E9A-518B575F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8BCEE0-5823-2B8A-9DF6-856F5EEB7053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FA0AC9-B549-872C-3416-564AD4204762}"/>
              </a:ext>
            </a:extLst>
          </p:cNvPr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 had been done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1D73910-5233-38C4-E91E-D39B199BF7CB}"/>
              </a:ext>
            </a:extLst>
          </p:cNvPr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C707EECA-5B38-63EA-BFC2-B5BB7EFBF519}"/>
              </a:ext>
            </a:extLst>
          </p:cNvPr>
          <p:cNvSpPr txBox="1"/>
          <p:nvPr/>
        </p:nvSpPr>
        <p:spPr>
          <a:xfrm>
            <a:off x="474932" y="1866900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b="1" dirty="0">
                <a:latin typeface="+mj-lt"/>
              </a:rPr>
              <a:t>adding an algorithm to prevent cheating</a:t>
            </a:r>
            <a:r>
              <a:rPr lang="en-US" sz="3200" dirty="0">
                <a:latin typeface="+mj-lt"/>
              </a:rPr>
              <a:t>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AD2B5BD6-B9BF-5DFD-3B21-03A774FA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" t="640" r="-56" b="-2344"/>
          <a:stretch>
            <a:fillRect/>
          </a:stretch>
        </p:blipFill>
        <p:spPr>
          <a:xfrm>
            <a:off x="1905000" y="3857031"/>
            <a:ext cx="13585504" cy="36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13C7-9D19-5FFC-A402-31F93F599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D892CA-EC51-E2A2-B76D-FF9F1F1FCC58}"/>
              </a:ext>
            </a:extLst>
          </p:cNvPr>
          <p:cNvSpPr/>
          <p:nvPr/>
        </p:nvSpPr>
        <p:spPr>
          <a:xfrm>
            <a:off x="0" y="0"/>
            <a:ext cx="18288000" cy="9105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2013F7-6387-718C-3C44-94A8B4B806AB}"/>
              </a:ext>
            </a:extLst>
          </p:cNvPr>
          <p:cNvSpPr txBox="1"/>
          <p:nvPr/>
        </p:nvSpPr>
        <p:spPr>
          <a:xfrm>
            <a:off x="0" y="112861"/>
            <a:ext cx="18287999" cy="109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  <a:spcBef>
                <a:spcPct val="0"/>
              </a:spcBef>
            </a:pPr>
            <a:r>
              <a:rPr lang="en-US" sz="8099" u="sng" dirty="0">
                <a:solidFill>
                  <a:srgbClr val="000000"/>
                </a:solidFill>
                <a:latin typeface="DM Sans Bold"/>
              </a:rPr>
              <a:t>Future Work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F08FE98-4C02-8D7B-CBA1-149FA3947B11}"/>
              </a:ext>
            </a:extLst>
          </p:cNvPr>
          <p:cNvSpPr/>
          <p:nvPr/>
        </p:nvSpPr>
        <p:spPr>
          <a:xfrm>
            <a:off x="5785532" y="1161789"/>
            <a:ext cx="7496584" cy="7778556"/>
          </a:xfrm>
          <a:custGeom>
            <a:avLst/>
            <a:gdLst/>
            <a:ahLst/>
            <a:cxnLst/>
            <a:rect l="l" t="t" r="r" b="b"/>
            <a:pathLst>
              <a:path w="7496584" h="7778556">
                <a:moveTo>
                  <a:pt x="0" y="0"/>
                </a:moveTo>
                <a:lnTo>
                  <a:pt x="7496584" y="0"/>
                </a:lnTo>
                <a:lnTo>
                  <a:pt x="7496584" y="7778556"/>
                </a:lnTo>
                <a:lnTo>
                  <a:pt x="0" y="777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6A3DCD25-94A6-133F-0390-05BD824CE030}"/>
              </a:ext>
            </a:extLst>
          </p:cNvPr>
          <p:cNvSpPr txBox="1"/>
          <p:nvPr/>
        </p:nvSpPr>
        <p:spPr>
          <a:xfrm>
            <a:off x="221517" y="2416915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</a:t>
            </a:r>
            <a:r>
              <a:rPr lang="en-US" sz="3200" dirty="0">
                <a:latin typeface="+mj-lt"/>
              </a:rPr>
              <a:t>   </a:t>
            </a:r>
            <a:r>
              <a:rPr lang="en-US" sz="3200" dirty="0"/>
              <a:t>AI-based Performance Analysis</a:t>
            </a:r>
            <a:r>
              <a:rPr lang="en-US" sz="3200" dirty="0">
                <a:latin typeface="+mj-lt"/>
              </a:rPr>
              <a:t>.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E0CC3C4D-8C53-D5FE-AFBC-2F4B62F99234}"/>
              </a:ext>
            </a:extLst>
          </p:cNvPr>
          <p:cNvSpPr txBox="1"/>
          <p:nvPr/>
        </p:nvSpPr>
        <p:spPr>
          <a:xfrm>
            <a:off x="228600" y="3351514"/>
            <a:ext cx="18744458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dirty="0"/>
              <a:t>Proctoring Feature for Exam Integrity Using webcam</a:t>
            </a:r>
            <a:r>
              <a:rPr lang="ar-EG" sz="3200" dirty="0"/>
              <a:t>.</a:t>
            </a:r>
            <a:r>
              <a:rPr lang="en-US" sz="3200" i="0" dirty="0">
                <a:effectLst/>
                <a:highlight>
                  <a:srgbClr val="F2F2F2"/>
                </a:highlight>
                <a:latin typeface="+mj-lt"/>
              </a:rPr>
              <a:t> 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085CD09-6D46-0177-ACE1-4CD28F525686}"/>
              </a:ext>
            </a:extLst>
          </p:cNvPr>
          <p:cNvSpPr txBox="1"/>
          <p:nvPr/>
        </p:nvSpPr>
        <p:spPr>
          <a:xfrm>
            <a:off x="221517" y="4275726"/>
            <a:ext cx="18744458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dirty="0"/>
              <a:t>Camera-Based AI to analysis body language 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. 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B6D8B9F3-72C6-E4BB-BFF9-F8A2A9F85B79}"/>
              </a:ext>
            </a:extLst>
          </p:cNvPr>
          <p:cNvSpPr txBox="1"/>
          <p:nvPr/>
        </p:nvSpPr>
        <p:spPr>
          <a:xfrm>
            <a:off x="186027" y="5176792"/>
            <a:ext cx="17103162" cy="54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  </a:t>
            </a:r>
            <a:r>
              <a:rPr lang="en-US" sz="3200" dirty="0"/>
              <a:t>Online Payment Integration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. 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4ACA101-CD3F-4FDF-FA52-E4752F4F3A4D}"/>
              </a:ext>
            </a:extLst>
          </p:cNvPr>
          <p:cNvSpPr txBox="1"/>
          <p:nvPr/>
        </p:nvSpPr>
        <p:spPr>
          <a:xfrm>
            <a:off x="161595" y="6195872"/>
            <a:ext cx="17669205" cy="174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• </a:t>
            </a:r>
            <a:r>
              <a:rPr lang="en-US" sz="3200" dirty="0"/>
              <a:t>For Special Needs Students</a:t>
            </a:r>
            <a:r>
              <a:rPr lang="ar-EG" sz="3200" dirty="0"/>
              <a:t> </a:t>
            </a:r>
            <a:r>
              <a:rPr lang="en-US" sz="3200" dirty="0"/>
              <a:t>add : Screen Reader Compatibility and Speech-to-Text (Voice Typing) and Text-to-Speech (TTS) Functionality and Sign Language Videos for Instructions and Dedicated Support Contact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.  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C8CCB80-E69F-0C22-4732-B6494DD93B63}"/>
              </a:ext>
            </a:extLst>
          </p:cNvPr>
          <p:cNvSpPr txBox="1"/>
          <p:nvPr/>
        </p:nvSpPr>
        <p:spPr>
          <a:xfrm>
            <a:off x="186027" y="1477101"/>
            <a:ext cx="17338133" cy="55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</a:rPr>
              <a:t>•</a:t>
            </a:r>
            <a:r>
              <a:rPr lang="en-US" sz="3200" dirty="0"/>
              <a:t>   </a:t>
            </a:r>
            <a:r>
              <a:rPr lang="ar-EG" sz="3200" dirty="0"/>
              <a:t> </a:t>
            </a:r>
            <a:r>
              <a:rPr lang="en-US" sz="3200" dirty="0"/>
              <a:t>Mobile Application Development . 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3947">
        <p14:switch dir="r"/>
      </p:transition>
    </mc:Choice>
    <mc:Fallback xmlns="">
      <p:transition spd="slow" advTm="20394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7A05CFC-9432-AE24-62B9-1D3766CAAA37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40095" y="3467516"/>
            <a:ext cx="9054745" cy="475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</a:rPr>
              <a:t>THANK </a:t>
            </a:r>
          </a:p>
          <a:p>
            <a:pPr marL="0" lvl="0" indent="0" algn="ctr">
              <a:lnSpc>
                <a:spcPts val="15866"/>
              </a:lnSpc>
            </a:pPr>
            <a:r>
              <a:rPr lang="en-US" sz="18888" spc="-1133" dirty="0">
                <a:solidFill>
                  <a:srgbClr val="0B4E7C"/>
                </a:solidFill>
                <a:latin typeface="Rustic Printed"/>
              </a:rPr>
              <a:t>YOU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1356911" y="234250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6823717">
            <a:off x="2682255" y="5340300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3592762" y="2161186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153405" y="5649189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2" y="0"/>
                </a:lnTo>
                <a:lnTo>
                  <a:pt x="1140142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333">
        <p15:prstTrans prst="curtains"/>
      </p:transition>
    </mc:Choice>
    <mc:Fallback xmlns="">
      <p:transition spd="slow" advTm="233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99CFFF-DD17-69FE-FA05-D0D1A14DFA63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52800" y="284808"/>
            <a:ext cx="14738512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57"/>
              </a:lnSpc>
            </a:pPr>
            <a:r>
              <a:rPr lang="en-US" sz="6000" u="sng" dirty="0">
                <a:solidFill>
                  <a:srgbClr val="000000"/>
                </a:solidFill>
                <a:latin typeface="DM Sans Bold"/>
              </a:rPr>
              <a:t>Project Goals of Online Exam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2400" y="2299459"/>
            <a:ext cx="1605557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lvl="1" indent="-571500">
              <a:lnSpc>
                <a:spcPts val="422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Online Examination system is designed for Educational Institutions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980" y="4341764"/>
            <a:ext cx="1635394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1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It can be used anywhere any time as it is a web based application.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758911" y="5255778"/>
            <a:ext cx="15851858" cy="525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44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It reduces the time of taking examinations of the students manually.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036" y="6281884"/>
            <a:ext cx="1673768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01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/>
              <a:t>Automatic assessment and feedback for quizzes</a:t>
            </a:r>
            <a:r>
              <a:rPr lang="en-US" sz="3600" b="1" dirty="0">
                <a:solidFill>
                  <a:srgbClr val="000000"/>
                </a:solidFill>
                <a:latin typeface="Century Gothic (النص الأساسي)"/>
              </a:rPr>
              <a:t>.</a:t>
            </a:r>
            <a:endParaRPr lang="en-US" sz="3600" b="1" dirty="0">
              <a:latin typeface="Century Gothic (النص الأساسي)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9980" y="3268333"/>
            <a:ext cx="16687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32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/>
              <a:t>Provides three levels of question difficulty (easy, moderate, hard) .</a:t>
            </a:r>
            <a:endParaRPr lang="en-US" sz="3600" b="1" dirty="0">
              <a:solidFill>
                <a:srgbClr val="000000"/>
              </a:solidFill>
              <a:latin typeface="Century Gothic (النص الأساسي)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E429-F97C-0A56-0D86-06AB0ADBB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D8CBAC-7903-E19A-7A0B-AB4853A5809B}"/>
              </a:ext>
            </a:extLst>
          </p:cNvPr>
          <p:cNvSpPr/>
          <p:nvPr/>
        </p:nvSpPr>
        <p:spPr>
          <a:xfrm rot="-5400000">
            <a:off x="4533900" y="-46482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E3E7957-0A4A-D998-B79C-657B2EDB8E23}"/>
              </a:ext>
            </a:extLst>
          </p:cNvPr>
          <p:cNvSpPr txBox="1"/>
          <p:nvPr/>
        </p:nvSpPr>
        <p:spPr>
          <a:xfrm>
            <a:off x="1107695" y="369630"/>
            <a:ext cx="14738512" cy="9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7"/>
              </a:lnSpc>
            </a:pPr>
            <a:r>
              <a:rPr lang="en-US" sz="6000" u="sng" dirty="0">
                <a:solidFill>
                  <a:srgbClr val="000000"/>
                </a:solidFill>
                <a:latin typeface="DM Sans Bold"/>
              </a:rPr>
              <a:t>Agile planning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5A5079FE-9864-855F-34AB-1A72407E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1" y="2247900"/>
            <a:ext cx="17896376" cy="52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2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">
            <a:extLst>
              <a:ext uri="{FF2B5EF4-FFF2-40B4-BE49-F238E27FC236}">
                <a16:creationId xmlns:a16="http://schemas.microsoft.com/office/drawing/2014/main" id="{6141018F-8FDE-789E-AAB4-B23DF9766895}"/>
              </a:ext>
            </a:extLst>
          </p:cNvPr>
          <p:cNvSpPr/>
          <p:nvPr/>
        </p:nvSpPr>
        <p:spPr>
          <a:xfrm rot="-5400000">
            <a:off x="4511089" y="-4533900"/>
            <a:ext cx="92202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732" y="1512492"/>
            <a:ext cx="5445343" cy="4227554"/>
            <a:chOff x="0" y="0"/>
            <a:chExt cx="1133516" cy="8800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3516" cy="880018"/>
            </a:xfrm>
            <a:custGeom>
              <a:avLst/>
              <a:gdLst/>
              <a:ahLst/>
              <a:cxnLst/>
              <a:rect l="l" t="t" r="r" b="b"/>
              <a:pathLst>
                <a:path w="1133516" h="880018">
                  <a:moveTo>
                    <a:pt x="48340" y="0"/>
                  </a:moveTo>
                  <a:lnTo>
                    <a:pt x="1085177" y="0"/>
                  </a:lnTo>
                  <a:cubicBezTo>
                    <a:pt x="1097997" y="0"/>
                    <a:pt x="1110293" y="5093"/>
                    <a:pt x="1119358" y="14158"/>
                  </a:cubicBezTo>
                  <a:cubicBezTo>
                    <a:pt x="1128423" y="23224"/>
                    <a:pt x="1133516" y="35519"/>
                    <a:pt x="1133516" y="48340"/>
                  </a:cubicBezTo>
                  <a:lnTo>
                    <a:pt x="1133516" y="831679"/>
                  </a:lnTo>
                  <a:cubicBezTo>
                    <a:pt x="1133516" y="844499"/>
                    <a:pt x="1128423" y="856795"/>
                    <a:pt x="1119358" y="865860"/>
                  </a:cubicBezTo>
                  <a:cubicBezTo>
                    <a:pt x="1110293" y="874925"/>
                    <a:pt x="1097997" y="880018"/>
                    <a:pt x="1085177" y="880018"/>
                  </a:cubicBezTo>
                  <a:lnTo>
                    <a:pt x="48340" y="880018"/>
                  </a:lnTo>
                  <a:cubicBezTo>
                    <a:pt x="35519" y="880018"/>
                    <a:pt x="23224" y="874925"/>
                    <a:pt x="14158" y="865860"/>
                  </a:cubicBezTo>
                  <a:cubicBezTo>
                    <a:pt x="5093" y="856795"/>
                    <a:pt x="0" y="844499"/>
                    <a:pt x="0" y="831679"/>
                  </a:cubicBezTo>
                  <a:lnTo>
                    <a:pt x="0" y="48340"/>
                  </a:lnTo>
                  <a:cubicBezTo>
                    <a:pt x="0" y="35519"/>
                    <a:pt x="5093" y="23224"/>
                    <a:pt x="14158" y="14158"/>
                  </a:cubicBezTo>
                  <a:cubicBezTo>
                    <a:pt x="23224" y="5093"/>
                    <a:pt x="35519" y="0"/>
                    <a:pt x="48340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133516" cy="956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r>
                <a:rPr lang="en-US" sz="3799" dirty="0">
                  <a:solidFill>
                    <a:srgbClr val="000000"/>
                  </a:solidFill>
                  <a:latin typeface="Open Sans Bold"/>
                </a:rPr>
                <a:t>XAMPP Software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655" y="6082097"/>
            <a:ext cx="5426889" cy="3074612"/>
            <a:chOff x="0" y="0"/>
            <a:chExt cx="1129675" cy="8621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9675" cy="862117"/>
            </a:xfrm>
            <a:custGeom>
              <a:avLst/>
              <a:gdLst/>
              <a:ahLst/>
              <a:cxnLst/>
              <a:rect l="l" t="t" r="r" b="b"/>
              <a:pathLst>
                <a:path w="1129675" h="862117">
                  <a:moveTo>
                    <a:pt x="48504" y="0"/>
                  </a:moveTo>
                  <a:lnTo>
                    <a:pt x="1081171" y="0"/>
                  </a:lnTo>
                  <a:cubicBezTo>
                    <a:pt x="1094035" y="0"/>
                    <a:pt x="1106372" y="5110"/>
                    <a:pt x="1115468" y="14206"/>
                  </a:cubicBezTo>
                  <a:cubicBezTo>
                    <a:pt x="1124565" y="23303"/>
                    <a:pt x="1129675" y="35640"/>
                    <a:pt x="1129675" y="48504"/>
                  </a:cubicBezTo>
                  <a:lnTo>
                    <a:pt x="1129675" y="813613"/>
                  </a:lnTo>
                  <a:cubicBezTo>
                    <a:pt x="1129675" y="826477"/>
                    <a:pt x="1124565" y="838814"/>
                    <a:pt x="1115468" y="847911"/>
                  </a:cubicBezTo>
                  <a:cubicBezTo>
                    <a:pt x="1106372" y="857007"/>
                    <a:pt x="1094035" y="862117"/>
                    <a:pt x="1081171" y="862117"/>
                  </a:cubicBezTo>
                  <a:lnTo>
                    <a:pt x="48504" y="862117"/>
                  </a:lnTo>
                  <a:cubicBezTo>
                    <a:pt x="35640" y="862117"/>
                    <a:pt x="23303" y="857007"/>
                    <a:pt x="14206" y="847911"/>
                  </a:cubicBezTo>
                  <a:cubicBezTo>
                    <a:pt x="5110" y="838814"/>
                    <a:pt x="0" y="826477"/>
                    <a:pt x="0" y="813613"/>
                  </a:cubicBezTo>
                  <a:lnTo>
                    <a:pt x="0" y="48504"/>
                  </a:lnTo>
                  <a:cubicBezTo>
                    <a:pt x="0" y="35640"/>
                    <a:pt x="5110" y="23303"/>
                    <a:pt x="14206" y="14206"/>
                  </a:cubicBezTo>
                  <a:cubicBezTo>
                    <a:pt x="23303" y="5110"/>
                    <a:pt x="35640" y="0"/>
                    <a:pt x="48504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129675" cy="96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59"/>
                </a:lnSpc>
              </a:pPr>
              <a:r>
                <a:rPr lang="en-US" sz="5399" dirty="0">
                  <a:solidFill>
                    <a:srgbClr val="000000"/>
                  </a:solidFill>
                  <a:latin typeface="Open Sans Bold"/>
                </a:rPr>
                <a:t>PHP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77619" y="1130291"/>
            <a:ext cx="5488528" cy="4588106"/>
            <a:chOff x="-13433" y="-76200"/>
            <a:chExt cx="962548" cy="969865"/>
          </a:xfrm>
        </p:grpSpPr>
        <p:sp>
          <p:nvSpPr>
            <p:cNvPr id="10" name="Freeform 10"/>
            <p:cNvSpPr/>
            <p:nvPr/>
          </p:nvSpPr>
          <p:spPr>
            <a:xfrm>
              <a:off x="-13433" y="13789"/>
              <a:ext cx="949115" cy="879876"/>
            </a:xfrm>
            <a:custGeom>
              <a:avLst/>
              <a:gdLst/>
              <a:ahLst/>
              <a:cxnLst/>
              <a:rect l="l" t="t" r="r" b="b"/>
              <a:pathLst>
                <a:path w="949115" h="879876">
                  <a:moveTo>
                    <a:pt x="57731" y="0"/>
                  </a:moveTo>
                  <a:lnTo>
                    <a:pt x="891384" y="0"/>
                  </a:lnTo>
                  <a:cubicBezTo>
                    <a:pt x="906695" y="0"/>
                    <a:pt x="921379" y="6082"/>
                    <a:pt x="932206" y="16909"/>
                  </a:cubicBezTo>
                  <a:cubicBezTo>
                    <a:pt x="943033" y="27736"/>
                    <a:pt x="949115" y="42420"/>
                    <a:pt x="949115" y="57731"/>
                  </a:cubicBezTo>
                  <a:lnTo>
                    <a:pt x="949115" y="822145"/>
                  </a:lnTo>
                  <a:cubicBezTo>
                    <a:pt x="949115" y="854029"/>
                    <a:pt x="923268" y="879876"/>
                    <a:pt x="891384" y="879876"/>
                  </a:cubicBezTo>
                  <a:lnTo>
                    <a:pt x="57731" y="879876"/>
                  </a:lnTo>
                  <a:cubicBezTo>
                    <a:pt x="42420" y="879876"/>
                    <a:pt x="27736" y="873794"/>
                    <a:pt x="16909" y="862967"/>
                  </a:cubicBezTo>
                  <a:cubicBezTo>
                    <a:pt x="6082" y="852140"/>
                    <a:pt x="0" y="837456"/>
                    <a:pt x="0" y="822145"/>
                  </a:cubicBezTo>
                  <a:lnTo>
                    <a:pt x="0" y="57731"/>
                  </a:lnTo>
                  <a:cubicBezTo>
                    <a:pt x="0" y="42420"/>
                    <a:pt x="6082" y="27736"/>
                    <a:pt x="16909" y="16909"/>
                  </a:cubicBezTo>
                  <a:cubicBezTo>
                    <a:pt x="27736" y="6082"/>
                    <a:pt x="42420" y="0"/>
                    <a:pt x="57731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949115" cy="95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 lang="en-US" sz="3600" dirty="0">
                <a:solidFill>
                  <a:srgbClr val="000000"/>
                </a:solidFill>
                <a:latin typeface="Open Sans Bold"/>
              </a:endParaRPr>
            </a:p>
            <a:p>
              <a:pPr algn="ctr">
                <a:lnSpc>
                  <a:spcPts val="559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Open Sans Bold"/>
                </a:rPr>
                <a:t>Model</a:t>
              </a:r>
            </a:p>
            <a:p>
              <a:pPr algn="ctr">
                <a:lnSpc>
                  <a:spcPts val="559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Open Sans Bold"/>
                </a:rPr>
                <a:t>View</a:t>
              </a:r>
            </a:p>
            <a:p>
              <a:pPr algn="ctr">
                <a:lnSpc>
                  <a:spcPts val="559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Open Sans Bold"/>
                </a:rPr>
                <a:t>    Controller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53600" y="6088815"/>
            <a:ext cx="4559491" cy="3131386"/>
            <a:chOff x="0" y="0"/>
            <a:chExt cx="949115" cy="8604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9115" cy="860413"/>
            </a:xfrm>
            <a:custGeom>
              <a:avLst/>
              <a:gdLst/>
              <a:ahLst/>
              <a:cxnLst/>
              <a:rect l="l" t="t" r="r" b="b"/>
              <a:pathLst>
                <a:path w="949115" h="860413">
                  <a:moveTo>
                    <a:pt x="57731" y="0"/>
                  </a:moveTo>
                  <a:lnTo>
                    <a:pt x="891384" y="0"/>
                  </a:lnTo>
                  <a:cubicBezTo>
                    <a:pt x="906695" y="0"/>
                    <a:pt x="921379" y="6082"/>
                    <a:pt x="932206" y="16909"/>
                  </a:cubicBezTo>
                  <a:cubicBezTo>
                    <a:pt x="943033" y="27736"/>
                    <a:pt x="949115" y="42420"/>
                    <a:pt x="949115" y="57731"/>
                  </a:cubicBezTo>
                  <a:lnTo>
                    <a:pt x="949115" y="802682"/>
                  </a:lnTo>
                  <a:cubicBezTo>
                    <a:pt x="949115" y="817993"/>
                    <a:pt x="943033" y="832677"/>
                    <a:pt x="932206" y="843504"/>
                  </a:cubicBezTo>
                  <a:cubicBezTo>
                    <a:pt x="921379" y="854331"/>
                    <a:pt x="906695" y="860413"/>
                    <a:pt x="891384" y="860413"/>
                  </a:cubicBezTo>
                  <a:lnTo>
                    <a:pt x="57731" y="860413"/>
                  </a:lnTo>
                  <a:cubicBezTo>
                    <a:pt x="42420" y="860413"/>
                    <a:pt x="27736" y="854331"/>
                    <a:pt x="16909" y="843504"/>
                  </a:cubicBezTo>
                  <a:cubicBezTo>
                    <a:pt x="6082" y="832677"/>
                    <a:pt x="0" y="817993"/>
                    <a:pt x="0" y="802682"/>
                  </a:cubicBezTo>
                  <a:lnTo>
                    <a:pt x="0" y="57731"/>
                  </a:lnTo>
                  <a:cubicBezTo>
                    <a:pt x="0" y="42420"/>
                    <a:pt x="6082" y="27736"/>
                    <a:pt x="16909" y="16909"/>
                  </a:cubicBezTo>
                  <a:cubicBezTo>
                    <a:pt x="27736" y="6082"/>
                    <a:pt x="42420" y="0"/>
                    <a:pt x="57731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949115" cy="955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 dirty="0">
                  <a:solidFill>
                    <a:srgbClr val="000000"/>
                  </a:solidFill>
                  <a:latin typeface="Open Sans Bold"/>
                </a:rPr>
                <a:t>MySQL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1705" y="1528121"/>
            <a:ext cx="3566302" cy="1329379"/>
            <a:chOff x="0" y="0"/>
            <a:chExt cx="827722" cy="276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7722" cy="276727"/>
            </a:xfrm>
            <a:custGeom>
              <a:avLst/>
              <a:gdLst/>
              <a:ahLst/>
              <a:cxnLst/>
              <a:rect l="l" t="t" r="r" b="b"/>
              <a:pathLst>
                <a:path w="827722" h="276727">
                  <a:moveTo>
                    <a:pt x="33099" y="0"/>
                  </a:moveTo>
                  <a:lnTo>
                    <a:pt x="794623" y="0"/>
                  </a:lnTo>
                  <a:cubicBezTo>
                    <a:pt x="812903" y="0"/>
                    <a:pt x="827722" y="14819"/>
                    <a:pt x="827722" y="33099"/>
                  </a:cubicBezTo>
                  <a:lnTo>
                    <a:pt x="827722" y="243628"/>
                  </a:lnTo>
                  <a:cubicBezTo>
                    <a:pt x="827722" y="261908"/>
                    <a:pt x="812903" y="276727"/>
                    <a:pt x="794623" y="276727"/>
                  </a:cubicBezTo>
                  <a:lnTo>
                    <a:pt x="33099" y="276727"/>
                  </a:lnTo>
                  <a:cubicBezTo>
                    <a:pt x="14819" y="276727"/>
                    <a:pt x="0" y="261908"/>
                    <a:pt x="0" y="243628"/>
                  </a:cubicBezTo>
                  <a:lnTo>
                    <a:pt x="0" y="33099"/>
                  </a:lnTo>
                  <a:cubicBezTo>
                    <a:pt x="0" y="14819"/>
                    <a:pt x="14819" y="0"/>
                    <a:pt x="3309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27722" cy="343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Open Sans Bold"/>
                </a:rPr>
                <a:t>Software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54109" y="6040405"/>
            <a:ext cx="4879892" cy="1093435"/>
            <a:chOff x="0" y="0"/>
            <a:chExt cx="1048738" cy="2276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227612"/>
            </a:xfrm>
            <a:custGeom>
              <a:avLst/>
              <a:gdLst/>
              <a:ahLst/>
              <a:cxnLst/>
              <a:rect l="l" t="t" r="r" b="b"/>
              <a:pathLst>
                <a:path w="1048738" h="227612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201489"/>
                  </a:lnTo>
                  <a:cubicBezTo>
                    <a:pt x="1048738" y="215916"/>
                    <a:pt x="1037042" y="227612"/>
                    <a:pt x="1022614" y="227612"/>
                  </a:cubicBezTo>
                  <a:lnTo>
                    <a:pt x="26124" y="227612"/>
                  </a:lnTo>
                  <a:cubicBezTo>
                    <a:pt x="19195" y="227612"/>
                    <a:pt x="12551" y="224860"/>
                    <a:pt x="7651" y="219961"/>
                  </a:cubicBezTo>
                  <a:cubicBezTo>
                    <a:pt x="2752" y="215062"/>
                    <a:pt x="0" y="208417"/>
                    <a:pt x="0" y="201489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265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63714" y="1283460"/>
            <a:ext cx="3255527" cy="1274564"/>
            <a:chOff x="-49400" y="-38100"/>
            <a:chExt cx="744512" cy="288638"/>
          </a:xfrm>
        </p:grpSpPr>
        <p:sp>
          <p:nvSpPr>
            <p:cNvPr id="22" name="Freeform 22"/>
            <p:cNvSpPr/>
            <p:nvPr/>
          </p:nvSpPr>
          <p:spPr>
            <a:xfrm>
              <a:off x="-49400" y="18014"/>
              <a:ext cx="695112" cy="232524"/>
            </a:xfrm>
            <a:custGeom>
              <a:avLst/>
              <a:gdLst/>
              <a:ahLst/>
              <a:cxnLst/>
              <a:rect l="l" t="t" r="r" b="b"/>
              <a:pathLst>
                <a:path w="695112" h="232524">
                  <a:moveTo>
                    <a:pt x="39414" y="0"/>
                  </a:moveTo>
                  <a:lnTo>
                    <a:pt x="655699" y="0"/>
                  </a:lnTo>
                  <a:cubicBezTo>
                    <a:pt x="677466" y="0"/>
                    <a:pt x="695112" y="17646"/>
                    <a:pt x="695112" y="39414"/>
                  </a:cubicBezTo>
                  <a:lnTo>
                    <a:pt x="695112" y="193110"/>
                  </a:lnTo>
                  <a:cubicBezTo>
                    <a:pt x="695112" y="203563"/>
                    <a:pt x="690960" y="213588"/>
                    <a:pt x="683568" y="220980"/>
                  </a:cubicBezTo>
                  <a:cubicBezTo>
                    <a:pt x="676177" y="228371"/>
                    <a:pt x="666152" y="232524"/>
                    <a:pt x="655699" y="232524"/>
                  </a:cubicBezTo>
                  <a:lnTo>
                    <a:pt x="39414" y="232524"/>
                  </a:lnTo>
                  <a:cubicBezTo>
                    <a:pt x="17646" y="232524"/>
                    <a:pt x="0" y="214878"/>
                    <a:pt x="0" y="193110"/>
                  </a:cubicBezTo>
                  <a:lnTo>
                    <a:pt x="0" y="39414"/>
                  </a:lnTo>
                  <a:cubicBezTo>
                    <a:pt x="0" y="17646"/>
                    <a:pt x="17646" y="0"/>
                    <a:pt x="394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95112" cy="270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53981" y="6045620"/>
            <a:ext cx="3881947" cy="963423"/>
            <a:chOff x="0" y="0"/>
            <a:chExt cx="808076" cy="2647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8076" cy="264721"/>
            </a:xfrm>
            <a:custGeom>
              <a:avLst/>
              <a:gdLst/>
              <a:ahLst/>
              <a:cxnLst/>
              <a:rect l="l" t="t" r="r" b="b"/>
              <a:pathLst>
                <a:path w="808076" h="264721">
                  <a:moveTo>
                    <a:pt x="33904" y="0"/>
                  </a:moveTo>
                  <a:lnTo>
                    <a:pt x="774172" y="0"/>
                  </a:lnTo>
                  <a:cubicBezTo>
                    <a:pt x="783164" y="0"/>
                    <a:pt x="791787" y="3572"/>
                    <a:pt x="798146" y="9930"/>
                  </a:cubicBezTo>
                  <a:cubicBezTo>
                    <a:pt x="804504" y="16288"/>
                    <a:pt x="808076" y="24912"/>
                    <a:pt x="808076" y="33904"/>
                  </a:cubicBezTo>
                  <a:lnTo>
                    <a:pt x="808076" y="230817"/>
                  </a:lnTo>
                  <a:cubicBezTo>
                    <a:pt x="808076" y="239809"/>
                    <a:pt x="804504" y="248432"/>
                    <a:pt x="798146" y="254790"/>
                  </a:cubicBezTo>
                  <a:cubicBezTo>
                    <a:pt x="791787" y="261149"/>
                    <a:pt x="783164" y="264721"/>
                    <a:pt x="774172" y="264721"/>
                  </a:cubicBezTo>
                  <a:lnTo>
                    <a:pt x="33904" y="264721"/>
                  </a:lnTo>
                  <a:cubicBezTo>
                    <a:pt x="24912" y="264721"/>
                    <a:pt x="16288" y="261149"/>
                    <a:pt x="9930" y="254790"/>
                  </a:cubicBezTo>
                  <a:cubicBezTo>
                    <a:pt x="3572" y="248432"/>
                    <a:pt x="0" y="239809"/>
                    <a:pt x="0" y="230817"/>
                  </a:cubicBezTo>
                  <a:lnTo>
                    <a:pt x="0" y="33904"/>
                  </a:lnTo>
                  <a:cubicBezTo>
                    <a:pt x="0" y="24912"/>
                    <a:pt x="3572" y="16288"/>
                    <a:pt x="9930" y="9930"/>
                  </a:cubicBezTo>
                  <a:cubicBezTo>
                    <a:pt x="16288" y="3572"/>
                    <a:pt x="24912" y="0"/>
                    <a:pt x="3390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08076" cy="30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37090" y="4249731"/>
            <a:ext cx="5426889" cy="1419080"/>
          </a:xfrm>
          <a:custGeom>
            <a:avLst/>
            <a:gdLst/>
            <a:ahLst/>
            <a:cxnLst/>
            <a:rect l="l" t="t" r="r" b="b"/>
            <a:pathLst>
              <a:path w="5426889" h="1419080">
                <a:moveTo>
                  <a:pt x="0" y="0"/>
                </a:moveTo>
                <a:lnTo>
                  <a:pt x="5426890" y="0"/>
                </a:lnTo>
                <a:lnTo>
                  <a:pt x="5426890" y="1419080"/>
                </a:lnTo>
                <a:lnTo>
                  <a:pt x="0" y="141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43" b="-563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5534921" y="1660765"/>
            <a:ext cx="3403742" cy="689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1"/>
              </a:lnSpc>
            </a:pPr>
            <a:r>
              <a:rPr lang="en-US" sz="3600" dirty="0">
                <a:solidFill>
                  <a:srgbClr val="000000"/>
                </a:solidFill>
                <a:latin typeface="DM Sans Bold"/>
              </a:rPr>
              <a:t>MVC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4232" y="6297580"/>
            <a:ext cx="4137951" cy="42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4"/>
              </a:lnSpc>
            </a:pPr>
            <a:r>
              <a:rPr lang="en-US" sz="2832" dirty="0">
                <a:solidFill>
                  <a:srgbClr val="000000"/>
                </a:solidFill>
                <a:latin typeface="DM Sans Bold"/>
              </a:rPr>
              <a:t>Programming Language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15941" y="6227898"/>
            <a:ext cx="3558025" cy="62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4132" dirty="0">
                <a:solidFill>
                  <a:srgbClr val="000000"/>
                </a:solidFill>
                <a:latin typeface="DM Sans Bold"/>
              </a:rPr>
              <a:t>Database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93688" y="435825"/>
            <a:ext cx="10489950" cy="74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5500" u="sng" dirty="0">
                <a:solidFill>
                  <a:srgbClr val="000000"/>
                </a:solidFill>
                <a:latin typeface="DM Sans Bold"/>
              </a:rPr>
              <a:t>Software Specifications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399222" y="1528122"/>
            <a:ext cx="5212378" cy="4477278"/>
            <a:chOff x="-8425" y="-105037"/>
            <a:chExt cx="940664" cy="1068246"/>
          </a:xfrm>
        </p:grpSpPr>
        <p:sp>
          <p:nvSpPr>
            <p:cNvPr id="43" name="Freeform 43"/>
            <p:cNvSpPr/>
            <p:nvPr/>
          </p:nvSpPr>
          <p:spPr>
            <a:xfrm>
              <a:off x="-8425" y="-105037"/>
              <a:ext cx="921915" cy="999413"/>
            </a:xfrm>
            <a:custGeom>
              <a:avLst/>
              <a:gdLst/>
              <a:ahLst/>
              <a:cxnLst/>
              <a:rect l="l" t="t" r="r" b="b"/>
              <a:pathLst>
                <a:path w="865620" h="879876">
                  <a:moveTo>
                    <a:pt x="63300" y="0"/>
                  </a:moveTo>
                  <a:lnTo>
                    <a:pt x="802320" y="0"/>
                  </a:lnTo>
                  <a:cubicBezTo>
                    <a:pt x="819109" y="0"/>
                    <a:pt x="835209" y="6669"/>
                    <a:pt x="847080" y="18540"/>
                  </a:cubicBezTo>
                  <a:cubicBezTo>
                    <a:pt x="858951" y="30411"/>
                    <a:pt x="865620" y="46512"/>
                    <a:pt x="865620" y="63300"/>
                  </a:cubicBezTo>
                  <a:lnTo>
                    <a:pt x="865620" y="816576"/>
                  </a:lnTo>
                  <a:cubicBezTo>
                    <a:pt x="865620" y="851536"/>
                    <a:pt x="837280" y="879876"/>
                    <a:pt x="802320" y="879876"/>
                  </a:cubicBezTo>
                  <a:lnTo>
                    <a:pt x="63300" y="879876"/>
                  </a:lnTo>
                  <a:cubicBezTo>
                    <a:pt x="46512" y="879876"/>
                    <a:pt x="30411" y="873207"/>
                    <a:pt x="18540" y="861336"/>
                  </a:cubicBezTo>
                  <a:cubicBezTo>
                    <a:pt x="6669" y="849465"/>
                    <a:pt x="0" y="833364"/>
                    <a:pt x="0" y="816576"/>
                  </a:cubicBezTo>
                  <a:lnTo>
                    <a:pt x="0" y="63300"/>
                  </a:lnTo>
                  <a:cubicBezTo>
                    <a:pt x="0" y="28340"/>
                    <a:pt x="28340" y="0"/>
                    <a:pt x="63300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-8425" y="22651"/>
              <a:ext cx="940664" cy="940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endParaRPr dirty="0"/>
            </a:p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Open Sans Bold"/>
                </a:rPr>
                <a:t>HTML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Open Sans Bold"/>
                </a:rPr>
                <a:t>CSS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Open Sans Bold"/>
                </a:rPr>
                <a:t>JAVA SCRIPT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Open Sans Bold"/>
                </a:rPr>
                <a:t>Bootstrap </a:t>
              </a:r>
              <a:br>
                <a:rPr lang="en-US" sz="3999" dirty="0">
                  <a:solidFill>
                    <a:srgbClr val="000000"/>
                  </a:solidFill>
                  <a:latin typeface="Open Sans Bold"/>
                </a:rPr>
              </a:br>
              <a:r>
                <a:rPr lang="en-US" sz="3999" dirty="0">
                  <a:solidFill>
                    <a:srgbClr val="000000"/>
                  </a:solidFill>
                  <a:latin typeface="Open Sans Bold"/>
                </a:rPr>
                <a:t> 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399223" y="1508591"/>
            <a:ext cx="3688378" cy="1171077"/>
            <a:chOff x="0" y="0"/>
            <a:chExt cx="667955" cy="29536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67955" cy="295362"/>
            </a:xfrm>
            <a:custGeom>
              <a:avLst/>
              <a:gdLst/>
              <a:ahLst/>
              <a:cxnLst/>
              <a:rect l="l" t="t" r="r" b="b"/>
              <a:pathLst>
                <a:path w="667955" h="295362">
                  <a:moveTo>
                    <a:pt x="41016" y="0"/>
                  </a:moveTo>
                  <a:lnTo>
                    <a:pt x="626939" y="0"/>
                  </a:lnTo>
                  <a:cubicBezTo>
                    <a:pt x="649592" y="0"/>
                    <a:pt x="667955" y="18363"/>
                    <a:pt x="667955" y="41016"/>
                  </a:cubicBezTo>
                  <a:lnTo>
                    <a:pt x="667955" y="254346"/>
                  </a:lnTo>
                  <a:cubicBezTo>
                    <a:pt x="667955" y="276998"/>
                    <a:pt x="649592" y="295362"/>
                    <a:pt x="626939" y="295362"/>
                  </a:cubicBezTo>
                  <a:lnTo>
                    <a:pt x="41016" y="295362"/>
                  </a:lnTo>
                  <a:cubicBezTo>
                    <a:pt x="18363" y="295362"/>
                    <a:pt x="0" y="276998"/>
                    <a:pt x="0" y="254346"/>
                  </a:cubicBezTo>
                  <a:lnTo>
                    <a:pt x="0" y="41016"/>
                  </a:lnTo>
                  <a:cubicBezTo>
                    <a:pt x="0" y="18363"/>
                    <a:pt x="18363" y="0"/>
                    <a:pt x="410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667955" cy="362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ns Bold"/>
                </a:rPr>
                <a:t>Other Language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0656-0D33-262D-612F-3BFAF5DA0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FE4BCA-933F-5AB5-EB0A-A3232209086C}"/>
              </a:ext>
            </a:extLst>
          </p:cNvPr>
          <p:cNvSpPr/>
          <p:nvPr/>
        </p:nvSpPr>
        <p:spPr>
          <a:xfrm rot="-5400000">
            <a:off x="4495800" y="-4610100"/>
            <a:ext cx="92964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90BAD64-649C-586C-5ADA-051D9B031826}"/>
              </a:ext>
            </a:extLst>
          </p:cNvPr>
          <p:cNvSpPr txBox="1"/>
          <p:nvPr/>
        </p:nvSpPr>
        <p:spPr>
          <a:xfrm>
            <a:off x="4114800" y="15524"/>
            <a:ext cx="9753600" cy="160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  <a:spcBef>
                <a:spcPct val="0"/>
              </a:spcBef>
            </a:pPr>
            <a:r>
              <a:rPr lang="en-US" sz="6000" b="1" u="sng" dirty="0">
                <a:latin typeface="DM Sans Bold" charset="0"/>
              </a:rPr>
              <a:t>Functional Requirements</a:t>
            </a:r>
            <a:endParaRPr lang="en-US" sz="6000" u="sng" dirty="0">
              <a:solidFill>
                <a:srgbClr val="000000"/>
              </a:solidFill>
              <a:latin typeface="DM Sans Bold" charset="0"/>
            </a:endParaRPr>
          </a:p>
          <a:p>
            <a:pPr algn="ctr">
              <a:lnSpc>
                <a:spcPts val="6591"/>
              </a:lnSpc>
              <a:spcBef>
                <a:spcPct val="0"/>
              </a:spcBef>
            </a:pPr>
            <a:endParaRPr lang="en-US" sz="63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4EA2B-3D7C-0022-CFD6-05187993FFC5}"/>
              </a:ext>
            </a:extLst>
          </p:cNvPr>
          <p:cNvSpPr txBox="1"/>
          <p:nvPr/>
        </p:nvSpPr>
        <p:spPr>
          <a:xfrm>
            <a:off x="228600" y="1181100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EG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 </a:t>
            </a:r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AE63581-D979-FB36-751A-346990296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8328" y="665351"/>
            <a:ext cx="16184671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User Registration and Authentication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   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Users can create accounts.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   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Users can log in and log out.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   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Password recovery functionality.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Quiz Creation and Management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       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  <a:cs typeface="Times New Roman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entury Gothic (النص الأساسي)"/>
              </a:rPr>
              <a:t>Admins can create, edit, and delete quizzes. </a:t>
            </a:r>
            <a:br>
              <a:rPr lang="en-US" altLang="en-US" sz="3200" dirty="0">
                <a:latin typeface="Century Gothic (النص الأساسي)"/>
              </a:rPr>
            </a:br>
            <a:r>
              <a:rPr lang="en-US" altLang="en-US" sz="3200" dirty="0">
                <a:latin typeface="Century Gothic (النص الأساسي)"/>
              </a:rPr>
              <a:t>     - </a:t>
            </a:r>
            <a:r>
              <a:rPr lang="en-US" sz="3200" dirty="0">
                <a:latin typeface="Times New Roman"/>
                <a:ea typeface="+mj-lt"/>
                <a:cs typeface="+mj-lt"/>
              </a:rPr>
              <a:t>Create questions using AI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   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Ability to add questions of various types (multiple choice, true/false, etc.).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Option to set time limits for quizzes.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User Participation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Users can take quizzes.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Immediate feedback on answers.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Ability to review results after completion.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Scoring and Leaderboards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Automatic scoring of quizzes.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Display of user scores and rankings.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-</a:t>
            </a:r>
            <a:r>
              <a:rPr kumimoji="0" lang="ar-EG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النص الأساسي)"/>
              </a:rPr>
              <a:t>Option for users to view their quiz history.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النص الأساسي)"/>
            </a:endParaRPr>
          </a:p>
        </p:txBody>
      </p:sp>
    </p:spTree>
    <p:extLst>
      <p:ext uri="{BB962C8B-B14F-4D97-AF65-F5344CB8AC3E}">
        <p14:creationId xmlns:p14="http://schemas.microsoft.com/office/powerpoint/2010/main" val="29040250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71AD0212908C4A91B0BC6C05E48CAA" ma:contentTypeVersion="4" ma:contentTypeDescription="Create a new document." ma:contentTypeScope="" ma:versionID="5c30853de8f7829185efc3565c1f8a9b">
  <xsd:schema xmlns:xsd="http://www.w3.org/2001/XMLSchema" xmlns:xs="http://www.w3.org/2001/XMLSchema" xmlns:p="http://schemas.microsoft.com/office/2006/metadata/properties" xmlns:ns3="ffd0edf1-a946-4261-b2a4-14b76d6dd462" targetNamespace="http://schemas.microsoft.com/office/2006/metadata/properties" ma:root="true" ma:fieldsID="c3ae5329c1473ebe7d602bbe66f4d629" ns3:_="">
    <xsd:import namespace="ffd0edf1-a946-4261-b2a4-14b76d6dd4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0edf1-a946-4261-b2a4-14b76d6dd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6A93FA-8455-46FC-8265-BC0B3A3C36B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8E9CFF-C87B-45A7-AC4C-87D7B3605CE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fd0edf1-a946-4261-b2a4-14b76d6dd462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884521-780D-4D80-AD83-160581305E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10483</TotalTime>
  <Words>1907</Words>
  <Application>Microsoft Office PowerPoint</Application>
  <PresentationFormat>مخصص</PresentationFormat>
  <Paragraphs>385</Paragraphs>
  <Slides>56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56</vt:i4>
      </vt:variant>
    </vt:vector>
  </HeadingPairs>
  <TitlesOfParts>
    <vt:vector size="68" baseType="lpstr">
      <vt:lpstr>Arial</vt:lpstr>
      <vt:lpstr>Century Gothic (النص الأساسي)</vt:lpstr>
      <vt:lpstr>Rustic Printed</vt:lpstr>
      <vt:lpstr>ui-sans-serif</vt:lpstr>
      <vt:lpstr>Calibri</vt:lpstr>
      <vt:lpstr>Century Gothic</vt:lpstr>
      <vt:lpstr>Times New Roman</vt:lpstr>
      <vt:lpstr>Open Sans Bold</vt:lpstr>
      <vt:lpstr>DM Sans</vt:lpstr>
      <vt:lpstr>DM Sans Bold</vt:lpstr>
      <vt:lpstr>Century Gothic (العناوين)</vt:lpstr>
      <vt:lpstr>Gallery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   User Registration and Authentication         - Users can create accounts.          - Users can log in and log out.          - Password recovery functionality.     Quiz Creation and Management         - Admins can create, edit, and delete quizzes.       - Create questions using AI         - Ability to add questions of various types (multiple choice, true/false, etc.).          - Option to set time limits for quizzes.     User Participation         - Users can take quizzes.          - Immediate feedback on answers.          - Ability to review results after completion.     Scoring and Leaderboards         - Automatic scoring of quizzes.          - Display of user scores and rankings.          - Option for users to view their quiz history.  </vt:lpstr>
      <vt:lpstr>   Question Bank Management         - Ability to categorize questions.          - Randomization of questions in each quiz for each student.       Reporting and Analytics         - Admins can view overall statistics on quizzes and user performance.      Notifications         - Email notifications for new quizzes and reminders for upcoming quizzes. </vt:lpstr>
      <vt:lpstr>   Performance         - The system should handle multiple users simultaneously.          - Quick response times for loading quizzes and submitting answers.      Usability           - User-friendly interface that is easy to navigate.      Security          - Secure user data storage and transmission (HTTPS).           - Protection against SQL injection and other vulnerabilities.   </vt:lpstr>
      <vt:lpstr>   Scalability           - Ability to accommodate an increasing number of users and quizzes     Compatibility          - The website should work across different browsers and devices (responsive design).      Maintainability       - Code should be modular and well-documented for easy updates.        -  Regular backups of data. 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Sandra Haro</dc:title>
  <dc:creator>mostafa yasser</dc:creator>
  <cp:lastModifiedBy>Abanoub Kamal Shehata Soliman</cp:lastModifiedBy>
  <cp:revision>273</cp:revision>
  <dcterms:created xsi:type="dcterms:W3CDTF">2006-08-16T00:00:00Z</dcterms:created>
  <dcterms:modified xsi:type="dcterms:W3CDTF">2025-06-10T22:10:42Z</dcterms:modified>
  <dc:identifier>DAF603gU3us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0x010100C871AD0212908C4A91B0BC6C05E48CAA</vt:lpwstr>
  </property>
</Properties>
</file>